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8"/>
  </p:notesMasterIdLst>
  <p:handoutMasterIdLst>
    <p:handoutMasterId r:id="rId49"/>
  </p:handoutMasterIdLst>
  <p:sldIdLst>
    <p:sldId id="256" r:id="rId4"/>
    <p:sldId id="751" r:id="rId5"/>
    <p:sldId id="844" r:id="rId6"/>
    <p:sldId id="279" r:id="rId7"/>
    <p:sldId id="759" r:id="rId9"/>
    <p:sldId id="760" r:id="rId10"/>
    <p:sldId id="1023" r:id="rId11"/>
    <p:sldId id="1024" r:id="rId12"/>
    <p:sldId id="1025" r:id="rId13"/>
    <p:sldId id="1026" r:id="rId14"/>
    <p:sldId id="781" r:id="rId15"/>
    <p:sldId id="968" r:id="rId16"/>
    <p:sldId id="969" r:id="rId17"/>
    <p:sldId id="1027" r:id="rId18"/>
    <p:sldId id="936" r:id="rId19"/>
    <p:sldId id="1028" r:id="rId20"/>
    <p:sldId id="1029" r:id="rId21"/>
    <p:sldId id="1030" r:id="rId22"/>
    <p:sldId id="970" r:id="rId23"/>
    <p:sldId id="1031" r:id="rId24"/>
    <p:sldId id="1032" r:id="rId25"/>
    <p:sldId id="1033" r:id="rId26"/>
    <p:sldId id="1034" r:id="rId27"/>
    <p:sldId id="1035" r:id="rId28"/>
    <p:sldId id="1036" r:id="rId29"/>
    <p:sldId id="1037" r:id="rId30"/>
    <p:sldId id="971" r:id="rId31"/>
    <p:sldId id="1038" r:id="rId32"/>
    <p:sldId id="1039" r:id="rId33"/>
    <p:sldId id="1040" r:id="rId34"/>
    <p:sldId id="1041" r:id="rId35"/>
    <p:sldId id="972" r:id="rId36"/>
    <p:sldId id="1042" r:id="rId37"/>
    <p:sldId id="1043" r:id="rId38"/>
    <p:sldId id="1044" r:id="rId39"/>
    <p:sldId id="973" r:id="rId40"/>
    <p:sldId id="1045" r:id="rId41"/>
    <p:sldId id="1046" r:id="rId42"/>
    <p:sldId id="1047" r:id="rId43"/>
    <p:sldId id="974" r:id="rId44"/>
    <p:sldId id="1048" r:id="rId45"/>
    <p:sldId id="1049" r:id="rId46"/>
    <p:sldId id="1050" r:id="rId47"/>
    <p:sldId id="270" r:id="rId48"/>
  </p:sldIdLst>
  <p:sldSz cx="12192000" cy="6858000"/>
  <p:notesSz cx="7103745" cy="10234295"/>
  <p:embeddedFontLst>
    <p:embeddedFont>
      <p:font typeface="黑体" panose="02010609060101010101" charset="-122"/>
      <p:regular r:id="rId54"/>
    </p:embeddedFont>
    <p:embeddedFont>
      <p:font typeface="微软雅黑" panose="020B0503020204020204" charset="-122"/>
      <p:regular r:id="rId55"/>
    </p:embeddedFont>
    <p:embeddedFont>
      <p:font typeface="华文细黑" panose="02010600040101010101" charset="-122"/>
      <p:regular r:id="rId56"/>
    </p:embeddedFont>
    <p:embeddedFont>
      <p:font typeface="Calibri" panose="020F0502020204030204" pitchFamily="34" charset="0"/>
      <p:regular r:id="rId57"/>
      <p:bold r:id="rId58"/>
      <p:italic r:id="rId59"/>
      <p:boldItalic r:id="rId6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B96D"/>
    <a:srgbClr val="2E75B6"/>
    <a:srgbClr val="5A84AF"/>
    <a:srgbClr val="DAE3F3"/>
    <a:srgbClr val="8EC0B9"/>
    <a:srgbClr val="CCCC9F"/>
    <a:srgbClr val="DB4105"/>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20"/>
        <p:guide pos="37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3" Type="http://schemas.openxmlformats.org/officeDocument/2006/relationships/slideLayout" Target="../slideLayouts/slideLayout15.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60.xml"/><Relationship Id="rId1" Type="http://schemas.openxmlformats.org/officeDocument/2006/relationships/tags" Target="../tags/tag59.xml"/></Relationships>
</file>

<file path=ppt/slides/_rels/slide1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3" Type="http://schemas.openxmlformats.org/officeDocument/2006/relationships/slideLayout" Target="../slideLayouts/slideLayout15.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8" Type="http://schemas.openxmlformats.org/officeDocument/2006/relationships/slideLayout" Target="../slideLayouts/slideLayout12.xml"/><Relationship Id="rId37" Type="http://schemas.openxmlformats.org/officeDocument/2006/relationships/tags" Target="../tags/tag119.xml"/><Relationship Id="rId36" Type="http://schemas.openxmlformats.org/officeDocument/2006/relationships/tags" Target="../tags/tag118.xml"/><Relationship Id="rId35" Type="http://schemas.openxmlformats.org/officeDocument/2006/relationships/tags" Target="../tags/tag117.xml"/><Relationship Id="rId34" Type="http://schemas.openxmlformats.org/officeDocument/2006/relationships/tags" Target="../tags/tag116.xml"/><Relationship Id="rId33" Type="http://schemas.openxmlformats.org/officeDocument/2006/relationships/tags" Target="../tags/tag115.xml"/><Relationship Id="rId32" Type="http://schemas.openxmlformats.org/officeDocument/2006/relationships/tags" Target="../tags/tag114.xml"/><Relationship Id="rId31" Type="http://schemas.openxmlformats.org/officeDocument/2006/relationships/tags" Target="../tags/tag113.xml"/><Relationship Id="rId30" Type="http://schemas.openxmlformats.org/officeDocument/2006/relationships/tags" Target="../tags/tag112.xml"/><Relationship Id="rId3" Type="http://schemas.openxmlformats.org/officeDocument/2006/relationships/tags" Target="../tags/tag85.xml"/><Relationship Id="rId29" Type="http://schemas.openxmlformats.org/officeDocument/2006/relationships/tags" Target="../tags/tag111.xml"/><Relationship Id="rId28" Type="http://schemas.openxmlformats.org/officeDocument/2006/relationships/tags" Target="../tags/tag110.xml"/><Relationship Id="rId27" Type="http://schemas.openxmlformats.org/officeDocument/2006/relationships/tags" Target="../tags/tag109.xml"/><Relationship Id="rId26" Type="http://schemas.openxmlformats.org/officeDocument/2006/relationships/tags" Target="../tags/tag108.xml"/><Relationship Id="rId25" Type="http://schemas.openxmlformats.org/officeDocument/2006/relationships/tags" Target="../tags/tag107.xml"/><Relationship Id="rId24" Type="http://schemas.openxmlformats.org/officeDocument/2006/relationships/tags" Target="../tags/tag106.xml"/><Relationship Id="rId23" Type="http://schemas.openxmlformats.org/officeDocument/2006/relationships/tags" Target="../tags/tag105.xml"/><Relationship Id="rId22" Type="http://schemas.openxmlformats.org/officeDocument/2006/relationships/tags" Target="../tags/tag104.xml"/><Relationship Id="rId21" Type="http://schemas.openxmlformats.org/officeDocument/2006/relationships/tags" Target="../tags/tag103.xml"/><Relationship Id="rId20" Type="http://schemas.openxmlformats.org/officeDocument/2006/relationships/tags" Target="../tags/tag102.xml"/><Relationship Id="rId2" Type="http://schemas.openxmlformats.org/officeDocument/2006/relationships/tags" Target="../tags/tag84.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5.png"/><Relationship Id="rId2" Type="http://schemas.openxmlformats.org/officeDocument/2006/relationships/tags" Target="../tags/tag121.xml"/><Relationship Id="rId1" Type="http://schemas.openxmlformats.org/officeDocument/2006/relationships/tags" Target="../tags/tag120.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6.png"/><Relationship Id="rId2" Type="http://schemas.openxmlformats.org/officeDocument/2006/relationships/tags" Target="../tags/tag123.xml"/><Relationship Id="rId1" Type="http://schemas.openxmlformats.org/officeDocument/2006/relationships/tags" Target="../tags/tag12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5.xml"/><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7.png"/><Relationship Id="rId2" Type="http://schemas.openxmlformats.org/officeDocument/2006/relationships/tags" Target="../tags/tag127.xml"/><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9.xml"/><Relationship Id="rId1" Type="http://schemas.openxmlformats.org/officeDocument/2006/relationships/tags" Target="../tags/tag12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131.xml"/><Relationship Id="rId1" Type="http://schemas.openxmlformats.org/officeDocument/2006/relationships/tags" Target="../tags/tag13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0.png"/><Relationship Id="rId2" Type="http://schemas.openxmlformats.org/officeDocument/2006/relationships/tags" Target="../tags/tag133.xml"/><Relationship Id="rId1" Type="http://schemas.openxmlformats.org/officeDocument/2006/relationships/tags" Target="../tags/tag13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35.xml"/><Relationship Id="rId1" Type="http://schemas.openxmlformats.org/officeDocument/2006/relationships/tags" Target="../tags/tag13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1.png"/><Relationship Id="rId2" Type="http://schemas.openxmlformats.org/officeDocument/2006/relationships/tags" Target="../tags/tag137.xml"/><Relationship Id="rId1" Type="http://schemas.openxmlformats.org/officeDocument/2006/relationships/tags" Target="../tags/tag13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2.png"/><Relationship Id="rId2" Type="http://schemas.openxmlformats.org/officeDocument/2006/relationships/tags" Target="../tags/tag139.xml"/><Relationship Id="rId1" Type="http://schemas.openxmlformats.org/officeDocument/2006/relationships/tags" Target="../tags/tag13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41.xml"/><Relationship Id="rId1" Type="http://schemas.openxmlformats.org/officeDocument/2006/relationships/tags" Target="../tags/tag14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3.png"/><Relationship Id="rId2" Type="http://schemas.openxmlformats.org/officeDocument/2006/relationships/tags" Target="../tags/tag143.xml"/><Relationship Id="rId1" Type="http://schemas.openxmlformats.org/officeDocument/2006/relationships/tags" Target="../tags/tag14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4.png"/><Relationship Id="rId2" Type="http://schemas.openxmlformats.org/officeDocument/2006/relationships/tags" Target="../tags/tag145.xml"/><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47.xml"/><Relationship Id="rId1" Type="http://schemas.openxmlformats.org/officeDocument/2006/relationships/tags" Target="../tags/tag14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5.png"/><Relationship Id="rId2" Type="http://schemas.openxmlformats.org/officeDocument/2006/relationships/tags" Target="../tags/tag149.xml"/><Relationship Id="rId1" Type="http://schemas.openxmlformats.org/officeDocument/2006/relationships/tags" Target="../tags/tag14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1.xml"/><Relationship Id="rId1" Type="http://schemas.openxmlformats.org/officeDocument/2006/relationships/tags" Target="../tags/tag15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3.xml"/><Relationship Id="rId1" Type="http://schemas.openxmlformats.org/officeDocument/2006/relationships/tags" Target="../tags/tag15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15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6.xml"/><Relationship Id="rId1" Type="http://schemas.openxmlformats.org/officeDocument/2006/relationships/tags" Target="../tags/tag15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58.xml"/><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0.xml"/><Relationship Id="rId1" Type="http://schemas.openxmlformats.org/officeDocument/2006/relationships/tags" Target="../tags/tag15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2.xml"/><Relationship Id="rId1" Type="http://schemas.openxmlformats.org/officeDocument/2006/relationships/tags" Target="../tags/tag16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tags" Target="../tags/tag16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5.xml"/><Relationship Id="rId1" Type="http://schemas.openxmlformats.org/officeDocument/2006/relationships/tags" Target="../tags/tag16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67.xml"/><Relationship Id="rId1" Type="http://schemas.openxmlformats.org/officeDocument/2006/relationships/tags" Target="../tags/tag166.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31.png"/><Relationship Id="rId2" Type="http://schemas.openxmlformats.org/officeDocument/2006/relationships/tags" Target="../tags/tag169.xml"/><Relationship Id="rId1" Type="http://schemas.openxmlformats.org/officeDocument/2006/relationships/tags" Target="../tags/tag16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71.xml"/><Relationship Id="rId1" Type="http://schemas.openxmlformats.org/officeDocument/2006/relationships/tags" Target="../tags/tag170.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32.png"/><Relationship Id="rId2" Type="http://schemas.openxmlformats.org/officeDocument/2006/relationships/tags" Target="../tags/tag173.xml"/><Relationship Id="rId1" Type="http://schemas.openxmlformats.org/officeDocument/2006/relationships/tags" Target="../tags/tag17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slideLayout" Target="../slideLayouts/slideLayout12.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9" Type="http://schemas.openxmlformats.org/officeDocument/2006/relationships/slideLayout" Target="../slideLayouts/slideLayout12.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image" Target="../media/image14.png"/><Relationship Id="rId15" Type="http://schemas.openxmlformats.org/officeDocument/2006/relationships/tags" Target="../tags/tag32.xml"/><Relationship Id="rId14" Type="http://schemas.openxmlformats.org/officeDocument/2006/relationships/image" Target="../media/image13.png"/><Relationship Id="rId13" Type="http://schemas.openxmlformats.org/officeDocument/2006/relationships/tags" Target="../tags/tag31.xml"/><Relationship Id="rId12" Type="http://schemas.openxmlformats.org/officeDocument/2006/relationships/image" Target="../media/image12.png"/><Relationship Id="rId11" Type="http://schemas.openxmlformats.org/officeDocument/2006/relationships/tags" Target="../tags/tag30.xml"/><Relationship Id="rId10" Type="http://schemas.openxmlformats.org/officeDocument/2006/relationships/image" Target="../media/image11.png"/><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378075" y="2208530"/>
            <a:ext cx="7527925" cy="3105150"/>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499"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表情与面容</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2"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7036" y="457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皮肤与黏膜</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5"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姿势与体位</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8"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饮食与营养</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呕吐物与排</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泄物</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06513"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06514"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06515"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06516"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06517"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3" name="Title 6"/>
          <p:cNvSpPr txBox="1"/>
          <p:nvPr>
            <p:custDataLst>
              <p:tags r:id="rId2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08685" y="1252220"/>
            <a:ext cx="6470015" cy="398780"/>
          </a:xfrm>
          <a:prstGeom prst="rect">
            <a:avLst/>
          </a:prstGeom>
          <a:noFill/>
        </p:spPr>
        <p:txBody>
          <a:bodyPr wrap="square" rtlCol="0">
            <a:spAutoFit/>
          </a:bodyPr>
          <a:p>
            <a:r>
              <a:rPr lang="zh-CN" altLang="en-US" sz="2000" b="1">
                <a:solidFill>
                  <a:srgbClr val="2E75B6"/>
                </a:solidFill>
                <a:latin typeface="微软雅黑" panose="020B0503020204020204" charset="-122"/>
                <a:ea typeface="微软雅黑" panose="020B0503020204020204" charset="-122"/>
              </a:rPr>
              <a:t>（四）一般情况</a:t>
            </a:r>
            <a:endParaRPr lang="zh-CN" altLang="en-US" sz="2000" b="1">
              <a:solidFill>
                <a:srgbClr val="2E75B6"/>
              </a:solidFill>
              <a:latin typeface="微软雅黑" panose="020B0503020204020204" charset="-122"/>
              <a:ea typeface="微软雅黑" panose="020B0503020204020204" charset="-122"/>
            </a:endParaRPr>
          </a:p>
        </p:txBody>
      </p:sp>
    </p:spTree>
    <p:custDataLst>
      <p:tags r:id="rId2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09065"/>
            <a:ext cx="10870565" cy="4564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24280" y="1775460"/>
            <a:ext cx="962914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（五）自理能力</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观察患者的日常活动能力及活动耐力，如能否自己完成进食、如厕、穿着与修饰、清洁卫生等活动及需要帮助的程度。</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（六）特殊检查或药物治疗的观察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特殊检查和治疗后反应　危重患者常需进行特殊的检查与治疗。护士应重点掌握检查与治疗前后的注意事项，密切观察生命体征，倾听患者的主诉，防止并发症的发生。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特殊药物治疗患者的观察　药物治疗是临床最常用的治疗方法之一。</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（七）心理反应</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患者的心理状态对疾病的转归有着极其重要的作用。积极的心理状态有助于疾病的康复。</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378075" y="2208530"/>
            <a:ext cx="7527925" cy="3105150"/>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499"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危重患者的病情监测</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2"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7036" y="457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保持呼吸道</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通畅</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5"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安全护理</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8"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加强临床基础护理</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心理护理</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06513"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06514"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06515"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06516"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06517"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3" name="Title 6"/>
          <p:cNvSpPr txBox="1"/>
          <p:nvPr>
            <p:custDataLst>
              <p:tags r:id="rId2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二、危重患者支持性护理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2049" y="177863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抢救室的管理和抢救设备</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Arc 39"/>
          <p:cNvSpPr/>
          <p:nvPr>
            <p:custDataLst>
              <p:tags r:id="rId1"/>
            </p:custDataLst>
          </p:nvPr>
        </p:nvSpPr>
        <p:spPr>
          <a:xfrm>
            <a:off x="8624888" y="2373313"/>
            <a:ext cx="2052638" cy="1873250"/>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cxnSp>
        <p:nvCxnSpPr>
          <p:cNvPr id="35" name="Straight Connector 40"/>
          <p:cNvCxnSpPr/>
          <p:nvPr>
            <p:custDataLst>
              <p:tags r:id="rId2"/>
            </p:custDataLst>
          </p:nvPr>
        </p:nvCxnSpPr>
        <p:spPr>
          <a:xfrm>
            <a:off x="1790700" y="4237038"/>
            <a:ext cx="7902575"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36" name="Straight Connector 44"/>
          <p:cNvCxnSpPr/>
          <p:nvPr>
            <p:custDataLst>
              <p:tags r:id="rId3"/>
            </p:custDataLst>
          </p:nvPr>
        </p:nvCxnSpPr>
        <p:spPr>
          <a:xfrm>
            <a:off x="1876425" y="2378075"/>
            <a:ext cx="78105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39" name="Oval 60"/>
          <p:cNvSpPr/>
          <p:nvPr>
            <p:custDataLst>
              <p:tags r:id="rId4"/>
            </p:custDataLst>
          </p:nvPr>
        </p:nvSpPr>
        <p:spPr>
          <a:xfrm>
            <a:off x="2563813" y="2317750"/>
            <a:ext cx="131763" cy="131763"/>
          </a:xfrm>
          <a:prstGeom prst="ellipse">
            <a:avLst/>
          </a:prstGeom>
          <a:solidFill>
            <a:sysClr val="window" lastClr="FFFFFF"/>
          </a:solidFill>
          <a:ln w="38100">
            <a:solidFill>
              <a:srgbClr val="4276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2" name="组合 111"/>
          <p:cNvGrpSpPr/>
          <p:nvPr/>
        </p:nvGrpSpPr>
        <p:grpSpPr>
          <a:xfrm>
            <a:off x="1733550" y="2549525"/>
            <a:ext cx="1792288" cy="547688"/>
            <a:chOff x="2759" y="4709"/>
            <a:chExt cx="2824" cy="864"/>
          </a:xfrm>
        </p:grpSpPr>
        <p:sp>
          <p:nvSpPr>
            <p:cNvPr id="38" name="Shape 2772"/>
            <p:cNvSpPr/>
            <p:nvPr>
              <p:custDataLst>
                <p:tags r:id="rId5"/>
              </p:custDataLst>
            </p:nvPr>
          </p:nvSpPr>
          <p:spPr>
            <a:xfrm>
              <a:off x="2758" y="4708"/>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40" name="文本框 39"/>
            <p:cNvSpPr txBox="1"/>
            <p:nvPr>
              <p:custDataLst>
                <p:tags r:id="rId6"/>
              </p:custDataLst>
            </p:nvPr>
          </p:nvSpPr>
          <p:spPr>
            <a:xfrm>
              <a:off x="2838" y="4759"/>
              <a:ext cx="2665" cy="763"/>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SzPct val="100000"/>
                <a:buFontTx/>
                <a:defRPr/>
              </a:pPr>
              <a:r>
                <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指定抢救负责人，组成抢救小组</a:t>
              </a:r>
              <a:endPar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76" name="文本框 75"/>
          <p:cNvSpPr txBox="1"/>
          <p:nvPr>
            <p:custDataLst>
              <p:tags r:id="rId7"/>
            </p:custDataLst>
          </p:nvPr>
        </p:nvSpPr>
        <p:spPr>
          <a:xfrm>
            <a:off x="2247900" y="186213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78" name="Oval 51"/>
          <p:cNvSpPr/>
          <p:nvPr>
            <p:custDataLst>
              <p:tags r:id="rId8"/>
            </p:custDataLst>
          </p:nvPr>
        </p:nvSpPr>
        <p:spPr>
          <a:xfrm>
            <a:off x="2563813" y="4183063"/>
            <a:ext cx="131763" cy="131763"/>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9" name="组合 118"/>
          <p:cNvGrpSpPr/>
          <p:nvPr/>
        </p:nvGrpSpPr>
        <p:grpSpPr>
          <a:xfrm>
            <a:off x="1733550" y="4427538"/>
            <a:ext cx="1792288" cy="549275"/>
            <a:chOff x="2759" y="7668"/>
            <a:chExt cx="2824" cy="864"/>
          </a:xfrm>
        </p:grpSpPr>
        <p:sp>
          <p:nvSpPr>
            <p:cNvPr id="80" name="Shape 2772"/>
            <p:cNvSpPr/>
            <p:nvPr>
              <p:custDataLst>
                <p:tags r:id="rId9"/>
              </p:custDataLst>
            </p:nvPr>
          </p:nvSpPr>
          <p:spPr>
            <a:xfrm>
              <a:off x="2758" y="7668"/>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82" name="文本框 81"/>
            <p:cNvSpPr txBox="1"/>
            <p:nvPr>
              <p:custDataLst>
                <p:tags r:id="rId10"/>
              </p:custDataLst>
            </p:nvPr>
          </p:nvSpPr>
          <p:spPr>
            <a:xfrm>
              <a:off x="2838" y="771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做好交接班工作</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84" name="文本框 83"/>
          <p:cNvSpPr txBox="1"/>
          <p:nvPr>
            <p:custDataLst>
              <p:tags r:id="rId11"/>
            </p:custDataLst>
          </p:nvPr>
        </p:nvSpPr>
        <p:spPr>
          <a:xfrm>
            <a:off x="2247900" y="374808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08</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86" name="Oval 61"/>
          <p:cNvSpPr/>
          <p:nvPr>
            <p:custDataLst>
              <p:tags r:id="rId12"/>
            </p:custDataLst>
          </p:nvPr>
        </p:nvSpPr>
        <p:spPr>
          <a:xfrm>
            <a:off x="4665663" y="2317750"/>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3" name="组合 112"/>
          <p:cNvGrpSpPr/>
          <p:nvPr/>
        </p:nvGrpSpPr>
        <p:grpSpPr>
          <a:xfrm>
            <a:off x="3833813" y="2549525"/>
            <a:ext cx="1793875" cy="547688"/>
            <a:chOff x="6068" y="4709"/>
            <a:chExt cx="2824" cy="864"/>
          </a:xfrm>
        </p:grpSpPr>
        <p:sp>
          <p:nvSpPr>
            <p:cNvPr id="88" name="Shape 2772"/>
            <p:cNvSpPr/>
            <p:nvPr>
              <p:custDataLst>
                <p:tags r:id="rId13"/>
              </p:custDataLst>
            </p:nvPr>
          </p:nvSpPr>
          <p:spPr>
            <a:xfrm>
              <a:off x="6067" y="470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 name="文本框 89"/>
            <p:cNvSpPr txBox="1"/>
            <p:nvPr>
              <p:custDataLst>
                <p:tags r:id="rId14"/>
              </p:custDataLst>
            </p:nvPr>
          </p:nvSpPr>
          <p:spPr>
            <a:xfrm>
              <a:off x="6147" y="4759"/>
              <a:ext cx="2665" cy="763"/>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立即制订抢救护理方案</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1" name="文本框 90"/>
          <p:cNvSpPr txBox="1"/>
          <p:nvPr>
            <p:custDataLst>
              <p:tags r:id="rId15"/>
            </p:custDataLst>
          </p:nvPr>
        </p:nvSpPr>
        <p:spPr>
          <a:xfrm>
            <a:off x="4348163" y="1862138"/>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2" name="Oval 51"/>
          <p:cNvSpPr/>
          <p:nvPr>
            <p:custDataLst>
              <p:tags r:id="rId16"/>
            </p:custDataLst>
          </p:nvPr>
        </p:nvSpPr>
        <p:spPr>
          <a:xfrm>
            <a:off x="4665663" y="4183063"/>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8" name="组合 117"/>
          <p:cNvGrpSpPr/>
          <p:nvPr/>
        </p:nvGrpSpPr>
        <p:grpSpPr>
          <a:xfrm>
            <a:off x="3709035" y="4427855"/>
            <a:ext cx="1918970" cy="674370"/>
            <a:chOff x="6068" y="7668"/>
            <a:chExt cx="2824" cy="864"/>
          </a:xfrm>
        </p:grpSpPr>
        <p:sp>
          <p:nvSpPr>
            <p:cNvPr id="93" name="Shape 2772"/>
            <p:cNvSpPr/>
            <p:nvPr>
              <p:custDataLst>
                <p:tags r:id="rId17"/>
              </p:custDataLst>
            </p:nvPr>
          </p:nvSpPr>
          <p:spPr>
            <a:xfrm>
              <a:off x="6067" y="766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4" name="文本框 93"/>
            <p:cNvSpPr txBox="1"/>
            <p:nvPr>
              <p:custDataLst>
                <p:tags r:id="rId18"/>
              </p:custDataLst>
            </p:nvPr>
          </p:nvSpPr>
          <p:spPr>
            <a:xfrm>
              <a:off x="6147" y="7719"/>
              <a:ext cx="2665" cy="763"/>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SzPct val="100000"/>
                <a:buFontTx/>
                <a:defRPr/>
              </a:pPr>
              <a:r>
                <a:rPr kumimoji="0" lang="zh-CN" altLang="en-US" sz="11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抢救结束时要及时整理核对抢救记录及医嘱，补足物品、药品</a:t>
              </a:r>
              <a:endParaRPr kumimoji="0" lang="zh-CN" altLang="en-US" sz="11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5" name="文本框 94"/>
          <p:cNvSpPr txBox="1"/>
          <p:nvPr>
            <p:custDataLst>
              <p:tags r:id="rId19"/>
            </p:custDataLst>
          </p:nvPr>
        </p:nvSpPr>
        <p:spPr>
          <a:xfrm>
            <a:off x="4348163" y="3748088"/>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6" name="Oval 61"/>
          <p:cNvSpPr/>
          <p:nvPr>
            <p:custDataLst>
              <p:tags r:id="rId20"/>
            </p:custDataLst>
          </p:nvPr>
        </p:nvSpPr>
        <p:spPr>
          <a:xfrm>
            <a:off x="6765925" y="2317750"/>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4" name="组合 113"/>
          <p:cNvGrpSpPr/>
          <p:nvPr/>
        </p:nvGrpSpPr>
        <p:grpSpPr>
          <a:xfrm>
            <a:off x="5934075" y="2549525"/>
            <a:ext cx="1793875" cy="547688"/>
            <a:chOff x="9376" y="4709"/>
            <a:chExt cx="2825" cy="864"/>
          </a:xfrm>
        </p:grpSpPr>
        <p:sp>
          <p:nvSpPr>
            <p:cNvPr id="97" name="Shape 2772"/>
            <p:cNvSpPr/>
            <p:nvPr>
              <p:custDataLst>
                <p:tags r:id="rId21"/>
              </p:custDataLst>
            </p:nvPr>
          </p:nvSpPr>
          <p:spPr>
            <a:xfrm>
              <a:off x="9376" y="470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144" name="文本框 97"/>
            <p:cNvSpPr txBox="1"/>
            <p:nvPr>
              <p:custDataLst>
                <p:tags r:id="rId22"/>
              </p:custDataLst>
            </p:nvPr>
          </p:nvSpPr>
          <p:spPr>
            <a:xfrm>
              <a:off x="9376" y="4760"/>
              <a:ext cx="2824" cy="764"/>
            </a:xfrm>
            <a:prstGeom prst="rect">
              <a:avLst/>
            </a:prstGeom>
            <a:noFill/>
            <a:ln w="9525">
              <a:noFill/>
            </a:ln>
          </p:spPr>
          <p:txBody>
            <a:bodyPr wrap="square" lIns="90000" tIns="46800" rIns="90000" anchor="ctr" anchorCtr="0"/>
            <a:p>
              <a:pPr algn="ctr">
                <a:lnSpc>
                  <a:spcPct val="120000"/>
                </a:lnSpc>
              </a:pPr>
              <a:r>
                <a:rPr lang="zh-CN" altLang="en-US" sz="1200" b="1">
                  <a:solidFill>
                    <a:srgbClr val="FFFFFF"/>
                  </a:solidFill>
                  <a:latin typeface="微软雅黑" panose="020B0503020204020204" charset="-122"/>
                  <a:ea typeface="微软雅黑" panose="020B0503020204020204" charset="-122"/>
                  <a:sym typeface="Arial" panose="020B0604020202020204" pitchFamily="34" charset="0"/>
                </a:rPr>
                <a:t>配合医生抢救，并做好查对和记录</a:t>
              </a:r>
              <a:endParaRPr lang="zh-CN" altLang="en-US" sz="12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sp>
        <p:nvSpPr>
          <p:cNvPr id="99" name="文本框 98"/>
          <p:cNvSpPr txBox="1"/>
          <p:nvPr>
            <p:custDataLst>
              <p:tags r:id="rId23"/>
            </p:custDataLst>
          </p:nvPr>
        </p:nvSpPr>
        <p:spPr>
          <a:xfrm>
            <a:off x="6450013" y="186213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0" name="Oval 52"/>
          <p:cNvSpPr/>
          <p:nvPr>
            <p:custDataLst>
              <p:tags r:id="rId24"/>
            </p:custDataLst>
          </p:nvPr>
        </p:nvSpPr>
        <p:spPr>
          <a:xfrm>
            <a:off x="6765925" y="4183063"/>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7" name="组合 116"/>
          <p:cNvGrpSpPr/>
          <p:nvPr/>
        </p:nvGrpSpPr>
        <p:grpSpPr>
          <a:xfrm>
            <a:off x="5935663" y="4427538"/>
            <a:ext cx="1792287" cy="549275"/>
            <a:chOff x="9377" y="7668"/>
            <a:chExt cx="2824" cy="864"/>
          </a:xfrm>
        </p:grpSpPr>
        <p:sp>
          <p:nvSpPr>
            <p:cNvPr id="101" name="Shape 2772"/>
            <p:cNvSpPr/>
            <p:nvPr>
              <p:custDataLst>
                <p:tags r:id="rId25"/>
              </p:custDataLst>
            </p:nvPr>
          </p:nvSpPr>
          <p:spPr>
            <a:xfrm>
              <a:off x="9376" y="766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2" name="文本框 101"/>
            <p:cNvSpPr txBox="1"/>
            <p:nvPr>
              <p:custDataLst>
                <p:tags r:id="rId26"/>
              </p:custDataLst>
            </p:nvPr>
          </p:nvSpPr>
          <p:spPr>
            <a:xfrm>
              <a:off x="9456" y="7719"/>
              <a:ext cx="2665" cy="763"/>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抢救时，人员及器械位置要合理</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3" name="文本框 102"/>
          <p:cNvSpPr txBox="1"/>
          <p:nvPr>
            <p:custDataLst>
              <p:tags r:id="rId27"/>
            </p:custDataLst>
          </p:nvPr>
        </p:nvSpPr>
        <p:spPr>
          <a:xfrm>
            <a:off x="6450013" y="374808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4" name="Oval 62"/>
          <p:cNvSpPr/>
          <p:nvPr>
            <p:custDataLst>
              <p:tags r:id="rId28"/>
            </p:custDataLst>
          </p:nvPr>
        </p:nvSpPr>
        <p:spPr>
          <a:xfrm>
            <a:off x="8867775" y="2311400"/>
            <a:ext cx="131763" cy="133350"/>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05" name="文本框 104"/>
          <p:cNvSpPr txBox="1"/>
          <p:nvPr>
            <p:custDataLst>
              <p:tags r:id="rId29"/>
            </p:custDataLst>
          </p:nvPr>
        </p:nvSpPr>
        <p:spPr>
          <a:xfrm>
            <a:off x="8551863" y="185896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6" name="Oval 53"/>
          <p:cNvSpPr/>
          <p:nvPr>
            <p:custDataLst>
              <p:tags r:id="rId30"/>
            </p:custDataLst>
          </p:nvPr>
        </p:nvSpPr>
        <p:spPr>
          <a:xfrm>
            <a:off x="8867775" y="4183063"/>
            <a:ext cx="131763" cy="131763"/>
          </a:xfrm>
          <a:prstGeom prst="ellipse">
            <a:avLst/>
          </a:prstGeom>
          <a:solidFill>
            <a:sysClr val="window" lastClr="FFFFFF"/>
          </a:solidFill>
          <a:ln w="38100">
            <a:solidFill>
              <a:srgbClr val="5268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6" name="组合 115"/>
          <p:cNvGrpSpPr/>
          <p:nvPr/>
        </p:nvGrpSpPr>
        <p:grpSpPr>
          <a:xfrm>
            <a:off x="8035925" y="4437063"/>
            <a:ext cx="1793875" cy="549275"/>
            <a:chOff x="12686" y="7683"/>
            <a:chExt cx="2824" cy="864"/>
          </a:xfrm>
        </p:grpSpPr>
        <p:sp>
          <p:nvSpPr>
            <p:cNvPr id="107" name="Shape 2772"/>
            <p:cNvSpPr/>
            <p:nvPr>
              <p:custDataLst>
                <p:tags r:id="rId31"/>
              </p:custDataLst>
            </p:nvPr>
          </p:nvSpPr>
          <p:spPr>
            <a:xfrm>
              <a:off x="12685" y="7682"/>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8" name="文本框 107"/>
            <p:cNvSpPr txBox="1"/>
            <p:nvPr>
              <p:custDataLst>
                <p:tags r:id="rId32"/>
              </p:custDataLst>
            </p:nvPr>
          </p:nvSpPr>
          <p:spPr>
            <a:xfrm>
              <a:off x="12765" y="7733"/>
              <a:ext cx="2665" cy="763"/>
            </a:xfrm>
            <a:prstGeom prst="rect">
              <a:avLst/>
            </a:prstGeom>
            <a:noFill/>
          </p:spPr>
          <p:txBody>
            <a:bodyPr wrap="square" lIns="90000" tIns="46800" rIns="90000" rtlCol="0" anchor="ctr" anchorCtr="0">
              <a:noAutofit/>
            </a:bodyPr>
            <a:p>
              <a:pPr marR="0" algn="ctr" defTabSz="914400" fontAlgn="auto">
                <a:lnSpc>
                  <a:spcPct val="10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抢救小组人员要分工明确，听从指挥</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9" name="文本框 108"/>
          <p:cNvSpPr txBox="1"/>
          <p:nvPr>
            <p:custDataLst>
              <p:tags r:id="rId33"/>
            </p:custDataLst>
          </p:nvPr>
        </p:nvSpPr>
        <p:spPr>
          <a:xfrm>
            <a:off x="8551863" y="374808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grpSp>
        <p:nvGrpSpPr>
          <p:cNvPr id="115" name="组合 114"/>
          <p:cNvGrpSpPr/>
          <p:nvPr/>
        </p:nvGrpSpPr>
        <p:grpSpPr>
          <a:xfrm>
            <a:off x="8035925" y="2554288"/>
            <a:ext cx="1793875" cy="547687"/>
            <a:chOff x="12686" y="4717"/>
            <a:chExt cx="2824" cy="864"/>
          </a:xfrm>
        </p:grpSpPr>
        <p:sp>
          <p:nvSpPr>
            <p:cNvPr id="110" name="Shape 2772"/>
            <p:cNvSpPr/>
            <p:nvPr>
              <p:custDataLst>
                <p:tags r:id="rId34"/>
              </p:custDataLst>
            </p:nvPr>
          </p:nvSpPr>
          <p:spPr>
            <a:xfrm>
              <a:off x="12685" y="4716"/>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11" name="文本框 110"/>
            <p:cNvSpPr txBox="1"/>
            <p:nvPr>
              <p:custDataLst>
                <p:tags r:id="rId35"/>
              </p:custDataLst>
            </p:nvPr>
          </p:nvSpPr>
          <p:spPr>
            <a:xfrm>
              <a:off x="12765" y="4760"/>
              <a:ext cx="2745" cy="764"/>
            </a:xfrm>
            <a:prstGeom prst="rect">
              <a:avLst/>
            </a:prstGeom>
            <a:noFill/>
          </p:spPr>
          <p:txBody>
            <a:bodyPr wrap="square" lIns="90000" tIns="46800" rIns="90000" rtlCol="0" anchor="ctr" anchorCtr="0"/>
            <a:p>
              <a:pPr marR="0" algn="ctr" defTabSz="914400" fontAlgn="auto">
                <a:lnSpc>
                  <a:spcPct val="100000"/>
                </a:lnSpc>
                <a:spcBef>
                  <a:spcPts val="0"/>
                </a:spcBef>
                <a:spcAft>
                  <a:spcPts val="0"/>
                </a:spcAft>
                <a:buSzPct val="100000"/>
                <a:buFontTx/>
                <a:defRPr/>
              </a:pPr>
              <a:r>
                <a:rPr kumimoji="0" lang="zh-CN" altLang="en-US" sz="1200" b="1" spc="100" noProof="0">
                  <a:solidFill>
                    <a:prstClr val="white"/>
                  </a:solidFill>
                  <a:latin typeface="微软雅黑" panose="020B0503020204020204" charset="-122"/>
                  <a:ea typeface="微软雅黑" panose="020B0503020204020204" charset="-122"/>
                  <a:cs typeface="+mn-cs"/>
                  <a:sym typeface="Arial" panose="020B0604020202020204" pitchFamily="34" charset="0"/>
                </a:rPr>
                <a:t>安排专人参与会诊、病例讨论分析</a:t>
              </a:r>
              <a:endParaRPr kumimoji="0" lang="zh-CN" altLang="en-US" sz="1200" b="1" spc="10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36"/>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一、抢救工作的组织管理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p:tgtEl>
                                          <p:spTgt spid="112"/>
                                        </p:tgtEl>
                                        <p:attrNameLst>
                                          <p:attrName>ppt_x</p:attrName>
                                        </p:attrNameLst>
                                      </p:cBhvr>
                                      <p:tavLst>
                                        <p:tav tm="0">
                                          <p:val>
                                            <p:strVal val="#ppt_x-#ppt_w*1.125000"/>
                                          </p:val>
                                        </p:tav>
                                        <p:tav tm="100000">
                                          <p:val>
                                            <p:strVal val="#ppt_x"/>
                                          </p:val>
                                        </p:tav>
                                      </p:tavLst>
                                    </p:anim>
                                    <p:animEffect transition="in" filter="wipe(right)">
                                      <p:cBhvr>
                                        <p:cTn id="8" dur="500"/>
                                        <p:tgtEl>
                                          <p:spTgt spid="1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p:tgtEl>
                                          <p:spTgt spid="113"/>
                                        </p:tgtEl>
                                        <p:attrNameLst>
                                          <p:attrName>ppt_x</p:attrName>
                                        </p:attrNameLst>
                                      </p:cBhvr>
                                      <p:tavLst>
                                        <p:tav tm="0">
                                          <p:val>
                                            <p:strVal val="#ppt_x-#ppt_w*1.125000"/>
                                          </p:val>
                                        </p:tav>
                                        <p:tav tm="100000">
                                          <p:val>
                                            <p:strVal val="#ppt_x"/>
                                          </p:val>
                                        </p:tav>
                                      </p:tavLst>
                                    </p:anim>
                                    <p:animEffect transition="in" filter="wipe(right)">
                                      <p:cBhvr>
                                        <p:cTn id="13" dur="500"/>
                                        <p:tgtEl>
                                          <p:spTgt spid="1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p:tgtEl>
                                          <p:spTgt spid="114"/>
                                        </p:tgtEl>
                                        <p:attrNameLst>
                                          <p:attrName>ppt_x</p:attrName>
                                        </p:attrNameLst>
                                      </p:cBhvr>
                                      <p:tavLst>
                                        <p:tav tm="0">
                                          <p:val>
                                            <p:strVal val="#ppt_x-#ppt_w*1.125000"/>
                                          </p:val>
                                        </p:tav>
                                        <p:tav tm="100000">
                                          <p:val>
                                            <p:strVal val="#ppt_x"/>
                                          </p:val>
                                        </p:tav>
                                      </p:tavLst>
                                    </p:anim>
                                    <p:animEffect transition="in" filter="wipe(right)">
                                      <p:cBhvr>
                                        <p:cTn id="18" dur="500"/>
                                        <p:tgtEl>
                                          <p:spTgt spid="11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p:tgtEl>
                                          <p:spTgt spid="115"/>
                                        </p:tgtEl>
                                        <p:attrNameLst>
                                          <p:attrName>ppt_x</p:attrName>
                                        </p:attrNameLst>
                                      </p:cBhvr>
                                      <p:tavLst>
                                        <p:tav tm="0">
                                          <p:val>
                                            <p:strVal val="#ppt_x-#ppt_w*1.125000"/>
                                          </p:val>
                                        </p:tav>
                                        <p:tav tm="100000">
                                          <p:val>
                                            <p:strVal val="#ppt_x"/>
                                          </p:val>
                                        </p:tav>
                                      </p:tavLst>
                                    </p:anim>
                                    <p:animEffect transition="in" filter="wipe(right)">
                                      <p:cBhvr>
                                        <p:cTn id="23" dur="500"/>
                                        <p:tgtEl>
                                          <p:spTgt spid="115"/>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p:tgtEl>
                                          <p:spTgt spid="116"/>
                                        </p:tgtEl>
                                        <p:attrNameLst>
                                          <p:attrName>ppt_x</p:attrName>
                                        </p:attrNameLst>
                                      </p:cBhvr>
                                      <p:tavLst>
                                        <p:tav tm="0">
                                          <p:val>
                                            <p:strVal val="#ppt_x+#ppt_w*1.125000"/>
                                          </p:val>
                                        </p:tav>
                                        <p:tav tm="100000">
                                          <p:val>
                                            <p:strVal val="#ppt_x"/>
                                          </p:val>
                                        </p:tav>
                                      </p:tavLst>
                                    </p:anim>
                                    <p:animEffect transition="in" filter="wipe(left)">
                                      <p:cBhvr>
                                        <p:cTn id="28" dur="500"/>
                                        <p:tgtEl>
                                          <p:spTgt spid="116"/>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p:cTn id="32" dur="500"/>
                                        <p:tgtEl>
                                          <p:spTgt spid="117"/>
                                        </p:tgtEl>
                                        <p:attrNameLst>
                                          <p:attrName>ppt_x</p:attrName>
                                        </p:attrNameLst>
                                      </p:cBhvr>
                                      <p:tavLst>
                                        <p:tav tm="0">
                                          <p:val>
                                            <p:strVal val="#ppt_x+#ppt_w*1.125000"/>
                                          </p:val>
                                        </p:tav>
                                        <p:tav tm="100000">
                                          <p:val>
                                            <p:strVal val="#ppt_x"/>
                                          </p:val>
                                        </p:tav>
                                      </p:tavLst>
                                    </p:anim>
                                    <p:animEffect transition="in" filter="wipe(left)">
                                      <p:cBhvr>
                                        <p:cTn id="33" dur="500"/>
                                        <p:tgtEl>
                                          <p:spTgt spid="117"/>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18"/>
                                        </p:tgtEl>
                                        <p:attrNameLst>
                                          <p:attrName>style.visibility</p:attrName>
                                        </p:attrNameLst>
                                      </p:cBhvr>
                                      <p:to>
                                        <p:strVal val="visible"/>
                                      </p:to>
                                    </p:set>
                                    <p:anim calcmode="lin" valueType="num">
                                      <p:cBhvr>
                                        <p:cTn id="37" dur="500"/>
                                        <p:tgtEl>
                                          <p:spTgt spid="118"/>
                                        </p:tgtEl>
                                        <p:attrNameLst>
                                          <p:attrName>ppt_x</p:attrName>
                                        </p:attrNameLst>
                                      </p:cBhvr>
                                      <p:tavLst>
                                        <p:tav tm="0">
                                          <p:val>
                                            <p:strVal val="#ppt_x+#ppt_w*1.125000"/>
                                          </p:val>
                                        </p:tav>
                                        <p:tav tm="100000">
                                          <p:val>
                                            <p:strVal val="#ppt_x"/>
                                          </p:val>
                                        </p:tav>
                                      </p:tavLst>
                                    </p:anim>
                                    <p:animEffect transition="in" filter="wipe(left)">
                                      <p:cBhvr>
                                        <p:cTn id="38" dur="500"/>
                                        <p:tgtEl>
                                          <p:spTgt spid="118"/>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119"/>
                                        </p:tgtEl>
                                        <p:attrNameLst>
                                          <p:attrName>style.visibility</p:attrName>
                                        </p:attrNameLst>
                                      </p:cBhvr>
                                      <p:to>
                                        <p:strVal val="visible"/>
                                      </p:to>
                                    </p:set>
                                    <p:anim calcmode="lin" valueType="num">
                                      <p:cBhvr>
                                        <p:cTn id="42" dur="500"/>
                                        <p:tgtEl>
                                          <p:spTgt spid="119"/>
                                        </p:tgtEl>
                                        <p:attrNameLst>
                                          <p:attrName>ppt_x</p:attrName>
                                        </p:attrNameLst>
                                      </p:cBhvr>
                                      <p:tavLst>
                                        <p:tav tm="0">
                                          <p:val>
                                            <p:strVal val="#ppt_x+#ppt_w*1.125000"/>
                                          </p:val>
                                        </p:tav>
                                        <p:tav tm="100000">
                                          <p:val>
                                            <p:strVal val="#ppt_x"/>
                                          </p:val>
                                        </p:tav>
                                      </p:tavLst>
                                    </p:anim>
                                    <p:animEffect transition="in" filter="wipe(left)">
                                      <p:cBhvr>
                                        <p:cTn id="43"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76400"/>
            <a:ext cx="10870565" cy="38658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87859"/>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二、抢救室管理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03300" y="2109470"/>
            <a:ext cx="568960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急诊室与病区均应设抢救室。病区抢救室应设在靠近护士站的房间内，室内要求宽敞、整洁、安静、光线充足并设计环形输液轨道。一切抢救物品应做到“五定”，即定品种数量、定点安置、定人保管、定期消毒灭菌、定期检查维修。未经批准，室内物品一律不准外借。护士应熟悉抢救器械的性能和使用方法，能处理一般故障，保证急救物品的完好率。</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980555" y="2124075"/>
            <a:ext cx="4191000" cy="2609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76400"/>
            <a:ext cx="10870565" cy="38658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三、抢救室的设备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1530" y="2364105"/>
            <a:ext cx="497141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（一）抢救床</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最好为多功能床，另备供胸外心脏按压用的硬板 1 块。</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（二）抢救车</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抢救车内备以下物品。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急救药品　见表 15-1。</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6045835" y="2364105"/>
            <a:ext cx="5200650" cy="2924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76400"/>
            <a:ext cx="10870565" cy="38658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三、抢救室的设备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42695" y="2344420"/>
            <a:ext cx="995553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一般用物　血压计、听诊器、开口器、手电筒、压舌板、舌钳、止血带、多项电源插座等。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各种无菌物品及无菌包　各种规格注射器、输液器、输血器、静脉切开包、气管切开包、导尿包、穿刺包、无菌手套、无菌导管、无菌敷料等。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（三）急救器械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供氧装置、吸引器、心电图机、心脏除颤起搏器、心电监护仪、简易呼吸器、人工呼吸机、电动洗胃机等。</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2049" y="1625600"/>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危重患者的抢救</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技术</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09345" y="2026920"/>
            <a:ext cx="9735820"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氧气是生命活动必需物质之一。吸氧法也称作氧气吸入法、氧疗，是通过供给机体氧气以提高动脉血氧分压（PaO</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）、动脉血氧饱和度（SaO</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），增加动脉血氧含量（CaO</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），纠正各种原因引起的缺氧状态，促进组织的新陈代谢，维持机体生命活动的一种治疗方法。</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rcRect t="4523"/>
          <a:stretch>
            <a:fillRect/>
          </a:stretch>
        </p:blipFill>
        <p:spPr>
          <a:xfrm>
            <a:off x="3198495" y="3707765"/>
            <a:ext cx="5238750" cy="1809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9505" y="1835785"/>
            <a:ext cx="973582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（二）氧气成分、氧浓度和氧流量的换算方式</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氧气成分、吸氧浓度　一般医院常用 99% 氧气或 5% 的二氧化碳和纯氧混合气体作为患者的供氧。氧气在空气中占 20.93%，低于 25% 浓度的给氧无治疗价值，在常压下给氧浓度为 40% ～ 60% 是安全有效的，高于 60%的氧浓度，持续 1 ～ 2 天就会发生氧中毒，患者表现为眩晕、恶心、烦躁不安、面色苍白、进行性呼吸困难。</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氧浓度和氧流量的换算方式　吸氧浓度（%）=21+4× 氧流量（L/min）</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（三）供氧装置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中心供养装置（图 15-1）　医院的氧气供给可集中由供应站供给，由管道输送至各病区床单位与门、急诊室。</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9505" y="1788160"/>
            <a:ext cx="9735820"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氧气筒与氧气表装置（图 15-2）　（1）氧气筒：为圆柱形无缝钢筒，筒内可耐高压 14.71 mPa，即 150 kg/cm</a:t>
            </a:r>
            <a:r>
              <a:rPr lang="zh-CN" altLang="en-US" baseline="-25000" dirty="0">
                <a:latin typeface="微软雅黑" panose="020B0503020204020204" charset="-122"/>
                <a:ea typeface="微软雅黑" panose="020B0503020204020204" charset="-122"/>
              </a:rPr>
              <a:t>2</a:t>
            </a:r>
            <a:r>
              <a:rPr lang="zh-CN" altLang="en-US" dirty="0">
                <a:latin typeface="微软雅黑" panose="020B0503020204020204" charset="-122"/>
                <a:ea typeface="微软雅黑" panose="020B0503020204020204" charset="-122"/>
              </a:rPr>
              <a:t>，容纳氧量为 6 000 L。在筒的顶部有一总开关，可控制氧气的进出。使用时，将总开关向逆时针方向旋转 1/4 周，即可放出足够的氧气；关闭时，顺时针方向旋紧。（2）氧气表：由压力表、减压器、流量表、湿化瓶、安全阀组成。</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983105" y="4323715"/>
            <a:ext cx="2705100" cy="1257300"/>
          </a:xfrm>
          <a:prstGeom prst="rect">
            <a:avLst/>
          </a:prstGeom>
        </p:spPr>
      </p:pic>
      <p:pic>
        <p:nvPicPr>
          <p:cNvPr id="5" name="图片 4"/>
          <p:cNvPicPr>
            <a:picLocks noChangeAspect="1"/>
          </p:cNvPicPr>
          <p:nvPr/>
        </p:nvPicPr>
        <p:blipFill>
          <a:blip r:embed="rId4"/>
          <a:stretch>
            <a:fillRect/>
          </a:stretch>
        </p:blipFill>
        <p:spPr>
          <a:xfrm>
            <a:off x="5680710" y="3541395"/>
            <a:ext cx="2967990" cy="2160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70585" y="2442210"/>
            <a:ext cx="753237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（3）装表法：氧气筒在存放时应将氧气表装上，以备急用。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（4）卸表法：关闭总开关，开流量表放余气，再关闭流量表，一手托稳氧气表，一手持扳手旋松氧气表螺帽，再用手旋开，将氧表卸下。</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氧气枕供氧装置（图 15-3）　氧气枕为一长方形橡胶枕，一角有导管与枕内相通，导管上有调节器可调节流量，平时将枕内充满氧气，夹闭备用。</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3"/>
          <a:srcRect t="10535"/>
          <a:stretch>
            <a:fillRect/>
          </a:stretch>
        </p:blipFill>
        <p:spPr>
          <a:xfrm>
            <a:off x="8587105" y="2962275"/>
            <a:ext cx="2686050" cy="1380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6945" y="1905635"/>
            <a:ext cx="10071735" cy="3744595"/>
          </a:xfrm>
          <a:prstGeom prst="rect">
            <a:avLst/>
          </a:prstGeom>
          <a:noFill/>
        </p:spPr>
        <p:txBody>
          <a:bodyPr wrap="square"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（四）吸氧法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纠正各种原因引起的缺氧。</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（1）评估年龄、病情、意识、治疗情况、心理状态及合作程度。（2）评估患者的缺氧状况，口鼻腔黏膜状况。</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衣着整洁、洗手、戴口罩。2. 用物准备　供氧装置、治疗盘内放棉签、鼻导管、安全别针、蒸馏水或者冷开水、弯盘、小药杯或治疗碗内盛冷开水、用氧记录单、笔，必要时备胶布。3. 患者准备　了解吸氧的目的、方法、注意事项及配合要点。体位舒适、情绪稳定、愿意配合。</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温湿度适宜、安静整洁、禁止明火、避开热源。</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5710"/>
            <a:ext cx="10870565" cy="46418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6945" y="1402080"/>
            <a:ext cx="10071735" cy="1087755"/>
          </a:xfrm>
          <a:prstGeom prst="rect">
            <a:avLst/>
          </a:prstGeom>
          <a:noFill/>
        </p:spPr>
        <p:txBody>
          <a:bodyPr wrap="square"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双侧鼻导管吸氧法　此法刺激性小，适合需长期输氧患者使用，目前广泛用于临床。双侧鼻导管吸氧法操作步骤及要点说明见表 15-3。</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263900" y="2618740"/>
            <a:ext cx="5457825" cy="308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5710"/>
            <a:ext cx="10870565" cy="46418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6945" y="1402080"/>
            <a:ext cx="10071735" cy="258445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单侧鼻导管法　此法节省氧气，但刺激鼻腔黏膜，患者不易耐受，并且易被鼻腔分泌物堵塞，目前临床不常用。3. 鼻塞法　鼻塞是一种塑料制成的球状物，给氧时将鼻塞塞入一侧鼻孔鼻前庭内，此法刺激小，患者较耐受，可两侧鼻孔交替使用。4. 面罩法　将面罩置于患者口鼻部供氧，流量为 6 ～ 8 L / min，可用于病情较重、氧分压明显下降者（图 15-6）。5. 头罩法　将患者头置于头罩内，头罩与颈部保持一定距离，防止呼出的二氧化碳再次吸入，此法主要用于小儿给氧（图 15-7）。6. 氧气帐法　将患者头胸部置于氧气帐内，可用于烧伤和新生儿的抢救。</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3466465" y="4239895"/>
            <a:ext cx="3533775" cy="148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5710"/>
            <a:ext cx="10870565" cy="46418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一、吸氧法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7420" y="1295400"/>
            <a:ext cx="10071735" cy="4523105"/>
          </a:xfrm>
          <a:prstGeom prst="rect">
            <a:avLst/>
          </a:prstGeom>
          <a:noFill/>
        </p:spPr>
        <p:txBody>
          <a:bodyPr wrap="square" rtlCol="0">
            <a:spAutoFit/>
          </a:bodyPr>
          <a:lstStyle/>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（1）严格执行操作规程，确保用氧安全。（2）能根据患者不同病情，准确调整氧流量。（3）与患者及其家属沟通有效。</a:t>
            </a:r>
            <a:endParaRPr lang="zh-CN" altLang="en-US" sz="1600" dirty="0">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使用氧气时应检查氧气装置有无漏气，是否通畅。（2）注意用氧安全，开始用氧时先调节氧流量，后给氧；中途改变氧流量或停用氧气时，先取出鼻导管，防止肺部组织受损。（3）注意操作安全，切实做好“四防”，即防火、防油、防热、防震。（4）氧气筒内氧气不可用尽，压力表指针降至 5 kg/cm</a:t>
            </a:r>
            <a:r>
              <a:rPr lang="zh-CN" altLang="en-US" sz="1600" baseline="30000" dirty="0">
                <a:latin typeface="微软雅黑" panose="020B0503020204020204" charset="-122"/>
                <a:ea typeface="微软雅黑" panose="020B0503020204020204" charset="-122"/>
              </a:rPr>
              <a:t>2</a:t>
            </a:r>
            <a:r>
              <a:rPr lang="zh-CN" altLang="en-US" sz="1600" dirty="0">
                <a:latin typeface="微软雅黑" panose="020B0503020204020204" charset="-122"/>
                <a:ea typeface="微软雅黑" panose="020B0503020204020204" charset="-122"/>
              </a:rPr>
              <a:t> 时，即不可再用，以防灰尘与杂质进入筒内，再次充气时引起爆炸。（5）用氧过程中注意根据患者病情，指导患者有效呼吸，告知患者及家属用氧的重要性与用氧的安全知识。（6）鼻导管、湿化瓶每日更换一次。</a:t>
            </a:r>
            <a:endParaRPr lang="zh-CN" altLang="en-US" sz="1600" dirty="0">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【健康教育】</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（1）告知患者及家属注意用氧安全，防火、防油、防震、防热。（2）告知患者及家属勿随意调节氧流量。</a:t>
            </a:r>
            <a:endParaRPr lang="zh-CN" altLang="en-US" sz="1600" dirty="0">
              <a:latin typeface="微软雅黑" panose="020B0503020204020204" charset="-122"/>
              <a:ea typeface="微软雅黑" panose="020B0503020204020204" charset="-122"/>
            </a:endParaRPr>
          </a:p>
          <a:p>
            <a:pPr indent="406400" algn="just"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（3）告知患者及家属注意保持鼻导管通畅，勿折叠鼻导管或使其脱落。</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一、血液标本采集法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6575" y="2313940"/>
            <a:ext cx="613283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静脉血液标本采集的操作步骤及要点说明见表 13-1。</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（1）能够遵守标本采集原则。</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（2）采集方法正确。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（3）与患者沟通有效，患者配合。</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399530" y="1691640"/>
            <a:ext cx="4682490" cy="4084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二、吸痰法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2355" y="2509520"/>
            <a:ext cx="609536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吸痰法是利用负压吸引的原理，经口、鼻或人工气道吸出分泌物或异物，保持呼吸道通畅的一种方法。适用于新生儿、危重、昏迷、麻醉未醒、气管切开等无力咳嗽、排痰的患者。临床上常用中心负压吸引装置和电动吸引器（图15-8）作为动力源。</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839710" y="2707640"/>
            <a:ext cx="3028950" cy="1771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22705"/>
            <a:ext cx="10870565" cy="5072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二、吸痰法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74700" y="1527810"/>
            <a:ext cx="10476230"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（1）清除呼吸道分泌物或异物，保持呼吸道通畅。（2）防止窒息、吸入性肺炎等并发症的发生。</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（1）评估患者年龄、病情、意识、治疗情况。（2）评估患者有无义齿、有无将呼吸道分泌物排除的能力、心理状态及合作程度。</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衣帽整洁、洗手、戴口罩。2. 用物准备　电动吸引器、接线板、无菌持物钳2把、有盖无菌容器3个（一个放 12 ～ 14 号无菌吸痰管数根，另两个盛无菌生理盐水）、弯盘、无菌纱布、玻璃接管，必要时备压舌板、开口器、舌钳、标本容器、盛有消毒液的浸泡筒、注射器等。3. 患者准备　了解吸痰目的、方法、注意事项及配合要点，体位舒适。4. 环境准备　光线充足、空气流通、温湿度适宜。</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22705"/>
            <a:ext cx="10870565" cy="5072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二、吸痰法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42670" y="2276475"/>
            <a:ext cx="447738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中心负压吸引与电动吸引吸痰法操作步骤及要点说明见表 15-4。</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（1）严格无菌操作，吸痰方法正确，吸痰有效果。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（2）患者未因吸痰引起不适。</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（3）与患者及家属有效沟通。</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911850" y="1920240"/>
            <a:ext cx="5429250" cy="3419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22705"/>
            <a:ext cx="10870565" cy="5072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二、吸痰法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6310" y="1475105"/>
            <a:ext cx="9594850" cy="47675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（1）严格无菌操作，避免感染。</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（2）选择适当型号的吸痰管，粗细及软硬度均适宜。</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（3）吸痰动作应轻、稳。吸痰管不宜插入过深，以防剧咳。</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（4）吸引过口、鼻分泌物的吸痰管禁止进入气道。</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（5）每次抽吸时间不超过 15 秒。</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（6）吸引过程中，注意观察病情变化、吸出物的性状、量等。</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（7）如痰液黏稠可配合背部叩击、雾化吸入等措施，可提高吸痰效果。</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（8）储液瓶内液体及时倾倒，不得超过储液瓶容积的 2/3。</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（1）向患者讲解有效咳嗽和有效呼吸的重要性与方法。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（2）嘱患者在病情允许的情况下，多饮水，以稀释痰液，促使其排出。</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（3）保持环境空气清新，湿度适宜。</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4227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7095" y="1766570"/>
            <a:ext cx="1022604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以排除胃内毒物和潴留食物的方法。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（1）解毒：除去胃内毒物或刺激物，减少毒物吸收。（2）减轻胃黏膜水肿和炎症，及时清除幽门梗阻者的潴留食物。（3）为胃肠道手术或检查做准备。</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（1）评估患者的病情如意识状态、生命体征、心理状态和合作程度及环境情况等。（2）中毒者评估毒物性质、途径、中毒时间。</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衣帽整洁、洗手、戴口罩。2. 患者准备　向清醒患者解释操作目的、方法及注意事项。</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1655" y="2025650"/>
            <a:ext cx="300926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用物准备　根据不同的洗胃方法进行用物准备。</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整洁、安静、温度适宜、必要时屏风遮挡。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各种洗胃法操作步骤和要点说明见表 15-5。</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3550920" y="982980"/>
            <a:ext cx="4176395" cy="5500370"/>
          </a:xfrm>
          <a:prstGeom prst="rect">
            <a:avLst/>
          </a:prstGeom>
        </p:spPr>
      </p:pic>
      <p:pic>
        <p:nvPicPr>
          <p:cNvPr id="6" name="图片 5"/>
          <p:cNvPicPr>
            <a:picLocks noChangeAspect="1"/>
          </p:cNvPicPr>
          <p:nvPr/>
        </p:nvPicPr>
        <p:blipFill>
          <a:blip r:embed="rId3"/>
          <a:stretch>
            <a:fillRect/>
          </a:stretch>
        </p:blipFill>
        <p:spPr>
          <a:xfrm>
            <a:off x="7795260" y="3197860"/>
            <a:ext cx="4222750" cy="3285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4227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75080" y="1886585"/>
            <a:ext cx="964120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【评价】</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（1）根据毒物性质选择正确洗胃液。（2）严格执行操作规程，动作轻柔，无洗胃并发症发生。</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（3）洗胃准确、及时、有效。（4）与患者及家属有效沟通。</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【注意事项】</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急性中毒患者应迅速采取口服催吐法，必要时进行胃管洗胃。（2）中毒物质不明的患者在洗胃前须留取毒物标本进行检验，洗胃溶液可先选用温开水或生理盐水。（3）根据毒物性质选用洗胃液。（4）误服强碱或强酸等腐蚀性药物时，禁忌洗胃，以免造成胃穿孔。（5）患有消化性溃疡、食管阻塞、食管静脉曲张、胃癌等疾病者一般不洗胃。</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4227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三、洗胃法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98245" y="1678940"/>
            <a:ext cx="964120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（6）洗胃液一次灌入量 300 ～ 500 mL 为宜。灌入液量与引出量应平衡，一次灌入量过多，会导致胃内压上升、急性胃扩张及毒物快速排入肠道，增加毒物吸收量，或因胃扩张刺激迷走神经兴奋，引起反射性心脏骤停。</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（7）幽门梗阻患者洗胃宜在饭后 4 ～ 6 小时或空腹时进行，洗毕需记录胃内潴留量，以了解梗阻情况。</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（8）洗胃中密切观察患者的呼吸、脉搏、血压、抽出液的性质及有无腹痛。异常时及时通知医生。</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【健康教育】</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（1）向患者讲解预防意外中毒的有关知识。</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（2）患者学会口服催吐法。</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13840"/>
            <a:ext cx="10870565" cy="44697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四、心肺复苏基本生命支持术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83615" y="1671320"/>
            <a:ext cx="1022604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无 论 是 何 种 原 因 所 致 的 心 脏 骤 停， 发 现 者 应 立 即 开 始 心 肺 复 苏（Cardiopulmonary Resuscitation，CPR）。CPR 开始越早，患者复苏的希望越大，中枢神经系统后遗症越少。在基本生命支持阶段，最基本的抢救措施 CAB 分别为：胸外心脏按压（compression，C）、开放气道（airway，A）、人工呼吸（breathing，B）。护士应熟练掌握这项技术，为挽救患者生命赢得时机。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用人工的方法，使患者迅速建立有效的循环，呼吸功能，保证重要脏器的血液供应，尽快促进心跳，呼吸功能的恢复。</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判断患者意识　呼叫患者、轻拍患者肩部。确认患者意识丧失，立即呼救，寻求他人帮助。</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13840"/>
            <a:ext cx="10870565" cy="44697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四、心肺复苏基本生命支持术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03300" y="1833245"/>
            <a:ext cx="1001522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判断患者呼吸　通过看、听、感觉（看：胸部有无起伏；听：有无呼吸音；感觉：有无气流逸出）三步骤来完成，判断时间不超过 10 秒，无反应表示呼吸停止，应立即给予人工呼吸。</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判断患者颈动脉搏动　术者示指和中指指尖触及患者气管正中部（相当于喉结的部位），旁开两指，至胸锁乳突肌前缘凹陷处。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衣帽整洁、洗手、戴口罩。2. 用物准备　有条件可备治疗盘，治疗盘内放血压计、听诊器、手电筒、简易呼吸器、纱布数块。必要时备胸外按压木板、脚踏凳、屏风等。3. 患者准备　意识不清，无须特殊准备。4. 环境准备　就地抢救、不宜搬动。尽力创造宽敞、安静、光线适宜的环境条件。注意遮挡、尊重患者，避免影响其他患者。</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四、心肺复苏基本生命支持术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5"/>
          <p:cNvGrpSpPr/>
          <p:nvPr/>
        </p:nvGrpSpPr>
        <p:grpSpPr>
          <a:xfrm>
            <a:off x="2701290" y="972820"/>
            <a:ext cx="4154805" cy="5349240"/>
            <a:chOff x="1370" y="3005"/>
            <a:chExt cx="8310" cy="11204"/>
          </a:xfrm>
        </p:grpSpPr>
        <p:pic>
          <p:nvPicPr>
            <p:cNvPr id="3" name="图片 2"/>
            <p:cNvPicPr>
              <a:picLocks noChangeAspect="1"/>
            </p:cNvPicPr>
            <p:nvPr/>
          </p:nvPicPr>
          <p:blipFill>
            <a:blip r:embed="rId2"/>
            <a:stretch>
              <a:fillRect/>
            </a:stretch>
          </p:blipFill>
          <p:spPr>
            <a:xfrm>
              <a:off x="1370" y="3005"/>
              <a:ext cx="8310" cy="1680"/>
            </a:xfrm>
            <a:prstGeom prst="rect">
              <a:avLst/>
            </a:prstGeom>
          </p:spPr>
        </p:pic>
        <p:pic>
          <p:nvPicPr>
            <p:cNvPr id="5" name="图片 4"/>
            <p:cNvPicPr>
              <a:picLocks noChangeAspect="1"/>
            </p:cNvPicPr>
            <p:nvPr/>
          </p:nvPicPr>
          <p:blipFill>
            <a:blip r:embed="rId3"/>
            <a:stretch>
              <a:fillRect/>
            </a:stretch>
          </p:blipFill>
          <p:spPr>
            <a:xfrm>
              <a:off x="1505" y="4685"/>
              <a:ext cx="8175" cy="9525"/>
            </a:xfrm>
            <a:prstGeom prst="rect">
              <a:avLst/>
            </a:prstGeom>
          </p:spPr>
        </p:pic>
      </p:grpSp>
      <p:sp>
        <p:nvSpPr>
          <p:cNvPr id="7" name="文本框 6"/>
          <p:cNvSpPr txBox="1"/>
          <p:nvPr/>
        </p:nvSpPr>
        <p:spPr>
          <a:xfrm>
            <a:off x="231140" y="1443990"/>
            <a:ext cx="1706245" cy="4438015"/>
          </a:xfrm>
          <a:prstGeom prst="rect">
            <a:avLst/>
          </a:prstGeom>
          <a:noFill/>
        </p:spPr>
        <p:txBody>
          <a:bodyPr vert="eaVert"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心肺复苏基本生命支持术操作步骤及要点说明见表 15-7。</a:t>
            </a:r>
            <a:endParaRPr lang="zh-CN" altLang="en-US" dirty="0">
              <a:latin typeface="微软雅黑" panose="020B0503020204020204" charset="-122"/>
              <a:ea typeface="微软雅黑" panose="020B0503020204020204" charset="-122"/>
            </a:endParaRPr>
          </a:p>
          <a:p>
            <a:endParaRPr lang="zh-CN" altLang="en-US"/>
          </a:p>
        </p:txBody>
      </p:sp>
      <p:pic>
        <p:nvPicPr>
          <p:cNvPr id="8" name="图片 7"/>
          <p:cNvPicPr>
            <a:picLocks noChangeAspect="1"/>
          </p:cNvPicPr>
          <p:nvPr/>
        </p:nvPicPr>
        <p:blipFill>
          <a:blip r:embed="rId4"/>
          <a:stretch>
            <a:fillRect/>
          </a:stretch>
        </p:blipFill>
        <p:spPr>
          <a:xfrm>
            <a:off x="6856095" y="1588135"/>
            <a:ext cx="5105400" cy="4149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13840"/>
            <a:ext cx="10870565" cy="48621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四、心肺复苏基本生命支持术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59790" y="1763395"/>
            <a:ext cx="1028255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（1）能准确、及时、有效地为患者实施心肺复苏术。（2）患者无因操作不当引起的并发症。</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【注意事项】</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遇有头颈、脊椎外伤者不宜抬颈或搬动，以免脊椎损伤。（2）人工呼吸时要确保呼吸道通畅，人工呼吸时送气量不宜过大，以免引起患者胃部胀气。（3）胸外按压时要确保足够的频率及深度，尽可能不中断胸外按压，每次胸外按压后要让胸廓充分地回弹，以保证心脏得到充分的血液回流。（4）遇有肋骨骨折、血气胸、心包填塞、心脏外伤等，应立即配合医生进行胸内心脏按压术。</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（1）向患者解说人工心肺复苏术的重要意义。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（2）有条件者指导患者家属学习人工心肺复苏术。</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单元十五</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病情观察和危重患者的抢救</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13840"/>
            <a:ext cx="10870565" cy="446976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五、人工呼吸器使用法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3765" y="1967230"/>
            <a:ext cx="9947910" cy="3744595"/>
          </a:xfrm>
          <a:prstGeom prst="rect">
            <a:avLst/>
          </a:prstGeom>
          <a:noFill/>
        </p:spPr>
        <p:txBody>
          <a:bodyPr wrap="square" rtlCol="0">
            <a:spAutoFit/>
          </a:bodyPr>
          <a:lstStyle/>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人工呼吸器是进行人工呼吸最有效的方法之一，常用于各种原因所致的呼吸停止或呼吸衰竭的抢救及麻醉期间的呼吸管理。</a:t>
            </a:r>
            <a:endParaRPr lang="zh-CN" altLang="en-US" dirty="0">
              <a:latin typeface="微软雅黑" panose="020B0503020204020204" charset="-122"/>
              <a:ea typeface="微软雅黑" panose="020B0503020204020204" charset="-122"/>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（1）维持和增加机体通气量。（2）纠正威胁生命的低氧血症。</a:t>
            </a:r>
            <a:endParaRPr lang="zh-CN" altLang="en-US" dirty="0">
              <a:latin typeface="微软雅黑" panose="020B0503020204020204" charset="-122"/>
              <a:ea typeface="微软雅黑" panose="020B0503020204020204" charset="-122"/>
            </a:endParaRPr>
          </a:p>
          <a:p>
            <a:pPr indent="457200" algn="just" fontAlgn="auto">
              <a:lnSpc>
                <a:spcPct val="12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（1）评估患者年龄、病情、体重、体位、意识状态。（2）评估患者呼吸状况、呼吸道通畅情况、有无活动性义齿、心理状态、配合程度等。</a:t>
            </a:r>
            <a:endParaRPr lang="zh-CN" altLang="en-US" dirty="0">
              <a:latin typeface="微软雅黑" panose="020B0503020204020204" charset="-122"/>
              <a:ea typeface="微软雅黑" panose="020B0503020204020204" charset="-122"/>
            </a:endParaRPr>
          </a:p>
          <a:p>
            <a:pPr indent="457200" algn="just" fontAlgn="auto">
              <a:lnSpc>
                <a:spcPct val="12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【准备】</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衣帽整洁、洗手、戴口罩。2. 用物准备（1）简易呼吸器（图 15-14）。（2）人工呼吸机（图 15-15）：必要时备气管切开或气管插管用物。氧气装置、蒸馏水、吸痰用物、电源。</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30300"/>
            <a:ext cx="10870565" cy="52844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五、人工呼吸器使用法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3765" y="2136775"/>
            <a:ext cx="392049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畅通呼吸道。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整洁、安静、空气流通、温湿度适宜。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人工呼吸器使用方法操作步骤与要点说明见表 15-8。</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397500" y="1276985"/>
            <a:ext cx="5286375" cy="499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30300"/>
            <a:ext cx="10870565" cy="52844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五、人工呼吸器使用法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2505" y="1649095"/>
            <a:ext cx="1020826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（1）根据患者病情，准确调整人工呼吸机各项参数。（2）严格执行操作规程。（3）有效预防医源性感染，做好消毒隔离工作。（4）密切观察患者病情，检测通气效果，确保人工呼吸机安全、有效运行。</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密切观察原发病、自主呼吸恢复情况、生命体征及血气分析和电解质情况，判断通气量是否恰当。（2）观察呼吸机工作状态，防止漏气和管道脱落。（3）保持呼吸道通畅，促进痰液排出。（4）预防医源性感染。呼吸机管道等消毒 1 次 / 日；病室空气紫外线消毒 1 ～ 2 次 / 日；病室设备用消毒液擦拭 2 次 / 日。（5）加强患者营养，做好生活护理，特别是口腔和皮肤的护理。（6）简易呼吸器使用时应注意呼吸活瓣有无漏气，患者出现自主呼吸时应同步挤压呼吸囊。</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849120"/>
            <a:ext cx="10870565" cy="33966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五、人工呼吸器使用法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4245" y="2258060"/>
            <a:ext cx="7438390"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（1）向患者及家属详细讲解人工呼吸器的作用及使用方法。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（2）请家属与患者勿随意调节呼吸机。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（3）注意用氧安全。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（4）保持室内空气清新，温湿度适宜。</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565390" y="2472055"/>
            <a:ext cx="3733800" cy="2524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650875" y="4000500"/>
            <a:ext cx="3168015" cy="20300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200" b="1" dirty="0" smtClean="0"/>
              <a:t>1. 能复述危重患者的病情观察和支持性护理的要点。</a:t>
            </a:r>
            <a:endParaRPr sz="1200" b="1" dirty="0" smtClean="0"/>
          </a:p>
          <a:p>
            <a:pPr algn="just" fontAlgn="auto">
              <a:lnSpc>
                <a:spcPct val="150000"/>
              </a:lnSpc>
              <a:spcBef>
                <a:spcPts val="0"/>
              </a:spcBef>
              <a:spcAft>
                <a:spcPts val="0"/>
              </a:spcAft>
            </a:pPr>
            <a:r>
              <a:rPr sz="1200" b="1" dirty="0" smtClean="0"/>
              <a:t>2. 能说出缺氧程度的判断方法、氧流量与吸氧深度的换算方式、各种抢救技术的操作目的和注意事项。</a:t>
            </a:r>
            <a:endParaRPr sz="1200" b="1" dirty="0" smtClean="0"/>
          </a:p>
          <a:p>
            <a:pPr algn="just" fontAlgn="auto">
              <a:lnSpc>
                <a:spcPct val="150000"/>
              </a:lnSpc>
              <a:spcBef>
                <a:spcPts val="0"/>
              </a:spcBef>
              <a:spcAft>
                <a:spcPts val="0"/>
              </a:spcAft>
            </a:pPr>
            <a:r>
              <a:rPr sz="1200" b="1" dirty="0" smtClean="0"/>
              <a:t>3. 知道抢救工作的组织管理、抢救室设备管理和人工呼吸机的使用及注意事项。</a:t>
            </a:r>
            <a:endParaRPr sz="1200" b="1" dirty="0" smtClean="0"/>
          </a:p>
        </p:txBody>
      </p:sp>
      <p:sp>
        <p:nvSpPr>
          <p:cNvPr id="5" name="文本框 22"/>
          <p:cNvSpPr txBox="1"/>
          <p:nvPr/>
        </p:nvSpPr>
        <p:spPr>
          <a:xfrm flipH="1">
            <a:off x="4849495" y="4088765"/>
            <a:ext cx="2760345" cy="14763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1. 通过病情观察，能够判断危重患者的情况并给予正确的支持性护理措施。</a:t>
            </a:r>
            <a:endParaRPr lang="zh-CN" altLang="en-US" sz="1200" b="1" dirty="0" smtClean="0"/>
          </a:p>
          <a:p>
            <a:pPr algn="just" fontAlgn="auto">
              <a:lnSpc>
                <a:spcPct val="150000"/>
              </a:lnSpc>
              <a:spcBef>
                <a:spcPts val="0"/>
              </a:spcBef>
              <a:spcAft>
                <a:spcPts val="0"/>
              </a:spcAft>
            </a:pPr>
            <a:r>
              <a:rPr lang="zh-CN" altLang="en-US" sz="1200" b="1" dirty="0" smtClean="0"/>
              <a:t>2. 在模拟的环境下正确执行吸氧、吸痰、洗胃、CPR、人工呼吸器辅助呼吸等操作技术。</a:t>
            </a:r>
            <a:endParaRPr lang="zh-CN" altLang="en-US" sz="1200" b="1" dirty="0" smtClean="0"/>
          </a:p>
        </p:txBody>
      </p:sp>
      <p:sp>
        <p:nvSpPr>
          <p:cNvPr id="6" name="文本框 22"/>
          <p:cNvSpPr txBox="1"/>
          <p:nvPr/>
        </p:nvSpPr>
        <p:spPr>
          <a:xfrm flipH="1">
            <a:off x="8314690" y="4088765"/>
            <a:ext cx="2618105" cy="3124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遇到晕倒的患者能够勇于施救。</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2049"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病情观察和危重患者的支持性护理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1025525" y="1928813"/>
            <a:ext cx="10144125" cy="4008437"/>
            <a:chOff x="2292" y="3490"/>
            <a:chExt cx="14616" cy="6116"/>
          </a:xfrm>
        </p:grpSpPr>
        <p:cxnSp>
          <p:nvCxnSpPr>
            <p:cNvPr id="10" name="直接箭头连接符 9"/>
            <p:cNvCxnSpPr/>
            <p:nvPr>
              <p:custDataLst>
                <p:tags r:id="rId1"/>
              </p:custDataLst>
            </p:nvPr>
          </p:nvCxnSpPr>
          <p:spPr>
            <a:xfrm>
              <a:off x="2292" y="6548"/>
              <a:ext cx="14616" cy="0"/>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cxnSp>
          <p:nvCxnSpPr>
            <p:cNvPr id="11" name="直接箭头连接符 10"/>
            <p:cNvCxnSpPr/>
            <p:nvPr>
              <p:custDataLst>
                <p:tags r:id="rId2"/>
              </p:custDataLst>
            </p:nvPr>
          </p:nvCxnSpPr>
          <p:spPr>
            <a:xfrm flipV="1">
              <a:off x="9600" y="3490"/>
              <a:ext cx="0" cy="6116"/>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sp>
          <p:nvSpPr>
            <p:cNvPr id="12" name="矩形 11"/>
            <p:cNvSpPr/>
            <p:nvPr>
              <p:custDataLst>
                <p:tags r:id="rId3"/>
              </p:custDataLst>
            </p:nvPr>
          </p:nvSpPr>
          <p:spPr>
            <a:xfrm>
              <a:off x="3010"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3" name="文本框 12"/>
            <p:cNvSpPr txBox="1"/>
            <p:nvPr>
              <p:custDataLst>
                <p:tags r:id="rId4"/>
              </p:custDataLst>
            </p:nvPr>
          </p:nvSpPr>
          <p:spPr>
            <a:xfrm>
              <a:off x="3317" y="3846"/>
              <a:ext cx="4382" cy="657"/>
            </a:xfrm>
            <a:prstGeom prst="rect">
              <a:avLst/>
            </a:prstGeom>
            <a:noFill/>
          </p:spPr>
          <p:txBody>
            <a:bodyPr wrap="square" bIns="0" rtlCol="0" anchor="b" anchorCtr="0">
              <a:noAutofit/>
            </a:bodyPr>
            <a:p>
              <a:pPr algn="just">
                <a:lnSpc>
                  <a:spcPct val="120000"/>
                </a:lnSpc>
              </a:pPr>
              <a:r>
                <a:rPr sz="1600" b="1" spc="200" noProof="1" dirty="0">
                  <a:solidFill>
                    <a:srgbClr val="2E75B6"/>
                  </a:solidFill>
                  <a:latin typeface="微软雅黑" panose="020B0503020204020204" charset="-122"/>
                  <a:ea typeface="微软雅黑" panose="020B0503020204020204" charset="-122"/>
                  <a:cs typeface="+mn-cs"/>
                  <a:sym typeface="+mn-ea"/>
                </a:rPr>
                <a:t>1. 体温的变化</a:t>
              </a:r>
              <a:endParaRPr sz="1600" b="1" spc="200" noProof="1" dirty="0">
                <a:solidFill>
                  <a:srgbClr val="2E75B6"/>
                </a:solidFill>
                <a:latin typeface="微软雅黑" panose="020B0503020204020204" charset="-122"/>
                <a:ea typeface="微软雅黑" panose="020B0503020204020204" charset="-122"/>
                <a:cs typeface="+mn-cs"/>
                <a:sym typeface="+mn-ea"/>
              </a:endParaRPr>
            </a:p>
          </p:txBody>
        </p:sp>
        <p:sp>
          <p:nvSpPr>
            <p:cNvPr id="14" name="文本框 13"/>
            <p:cNvSpPr txBox="1"/>
            <p:nvPr>
              <p:custDataLst>
                <p:tags r:id="rId5"/>
              </p:custDataLst>
            </p:nvPr>
          </p:nvSpPr>
          <p:spPr>
            <a:xfrm>
              <a:off x="3318" y="4545"/>
              <a:ext cx="5304" cy="1426"/>
            </a:xfrm>
            <a:prstGeom prst="rect">
              <a:avLst/>
            </a:prstGeom>
            <a:noFill/>
          </p:spPr>
          <p:txBody>
            <a:bodyPr wrap="square" rtlCol="0">
              <a:noAutofit/>
            </a:bodyPr>
            <a:p>
              <a:pPr marR="0" algn="just" defTabSz="914400">
                <a:lnSpc>
                  <a:spcPct val="120000"/>
                </a:lnSpc>
                <a:buClrTx/>
                <a:buSzTx/>
                <a:buFontTx/>
                <a:defRPr/>
              </a:pPr>
              <a:r>
                <a:rPr lang="zh-CN" altLang="en-US" sz="1200" b="1"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体温低于 35℃以下，多见于休克及极度衰竭的患者；体温过高，多见于感染的患者，夏季应注意将中暑考虑在内。</a:t>
              </a:r>
              <a:endParaRPr lang="zh-CN" altLang="en-US" sz="1200" b="1"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6" name="矩形 15"/>
            <p:cNvSpPr/>
            <p:nvPr>
              <p:custDataLst>
                <p:tags r:id="rId6"/>
              </p:custDataLst>
            </p:nvPr>
          </p:nvSpPr>
          <p:spPr>
            <a:xfrm>
              <a:off x="10429"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7" name="文本框 16"/>
            <p:cNvSpPr txBox="1"/>
            <p:nvPr>
              <p:custDataLst>
                <p:tags r:id="rId7"/>
              </p:custDataLst>
            </p:nvPr>
          </p:nvSpPr>
          <p:spPr>
            <a:xfrm>
              <a:off x="10735" y="3846"/>
              <a:ext cx="3374" cy="657"/>
            </a:xfrm>
            <a:prstGeom prst="rect">
              <a:avLst/>
            </a:prstGeom>
            <a:noFill/>
          </p:spPr>
          <p:txBody>
            <a:bodyPr wrap="square" bIns="0" rtlCol="0" anchor="b" anchorCtr="0">
              <a:normAutofit/>
            </a:bodyPr>
            <a:p>
              <a:pPr marL="360045" indent="-360045" algn="just" fontAlgn="ctr">
                <a:lnSpc>
                  <a:spcPct val="140000"/>
                </a:lnSpc>
                <a:spcBef>
                  <a:spcPts val="1000"/>
                </a:spcBef>
                <a:spcAft>
                  <a:spcPts val="0"/>
                </a:spcAft>
                <a:buSzPct val="100000"/>
                <a:buFont typeface="Wingdings" panose="05000000000000000000" charset="0"/>
              </a:pPr>
              <a:r>
                <a:rPr sz="1600" b="1" spc="200" noProof="1" dirty="0">
                  <a:solidFill>
                    <a:srgbClr val="2E75B6"/>
                  </a:solidFill>
                  <a:latin typeface="微软雅黑" panose="020B0503020204020204" charset="-122"/>
                  <a:ea typeface="微软雅黑" panose="020B0503020204020204" charset="-122"/>
                  <a:cs typeface="+mn-cs"/>
                  <a:sym typeface="+mn-ea"/>
                </a:rPr>
                <a:t>2. 脉搏的变化　</a:t>
              </a:r>
              <a:endParaRPr sz="1600" b="1" spc="200" noProof="1" dirty="0">
                <a:solidFill>
                  <a:srgbClr val="2E75B6"/>
                </a:solidFill>
                <a:latin typeface="微软雅黑" panose="020B0503020204020204" charset="-122"/>
                <a:ea typeface="微软雅黑" panose="020B0503020204020204" charset="-122"/>
                <a:cs typeface="+mn-cs"/>
                <a:sym typeface="+mn-ea"/>
              </a:endParaRPr>
            </a:p>
          </p:txBody>
        </p:sp>
        <p:sp>
          <p:nvSpPr>
            <p:cNvPr id="18" name="文本框 17"/>
            <p:cNvSpPr txBox="1"/>
            <p:nvPr>
              <p:custDataLst>
                <p:tags r:id="rId8"/>
              </p:custDataLst>
            </p:nvPr>
          </p:nvSpPr>
          <p:spPr>
            <a:xfrm>
              <a:off x="10736" y="4545"/>
              <a:ext cx="5186" cy="1297"/>
            </a:xfrm>
            <a:prstGeom prst="rect">
              <a:avLst/>
            </a:prstGeom>
            <a:noFill/>
          </p:spPr>
          <p:txBody>
            <a:bodyPr wrap="square" rtlCol="0">
              <a:noAutofit/>
            </a:bodyPr>
            <a:p>
              <a:pPr algn="just">
                <a:lnSpc>
                  <a:spcPct val="120000"/>
                </a:lnSpc>
                <a:buFont typeface="Arial" panose="020B0604020202020204" pitchFamily="34" charset="0"/>
              </a:pPr>
              <a:r>
                <a:rPr lang="zh-CN" altLang="en-US" sz="1200" b="1"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观察脉搏应注意其频率、节律、强弱和紧张度。如脉搏少于 60 次 / 分或多于 140 次 / 分，出现间歇脉、脉搏短绌等改变均提示病情有变化。</a:t>
              </a:r>
              <a:endParaRPr lang="zh-CN" altLang="en-US" sz="1200" b="1"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29" name="矩形 28"/>
            <p:cNvSpPr/>
            <p:nvPr>
              <p:custDataLst>
                <p:tags r:id="rId9"/>
              </p:custDataLst>
            </p:nvPr>
          </p:nvSpPr>
          <p:spPr>
            <a:xfrm>
              <a:off x="3010"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30" name="文本框 29"/>
            <p:cNvSpPr txBox="1"/>
            <p:nvPr>
              <p:custDataLst>
                <p:tags r:id="rId10"/>
              </p:custDataLst>
            </p:nvPr>
          </p:nvSpPr>
          <p:spPr>
            <a:xfrm>
              <a:off x="3317" y="7100"/>
              <a:ext cx="3374" cy="657"/>
            </a:xfrm>
            <a:prstGeom prst="rect">
              <a:avLst/>
            </a:prstGeom>
            <a:noFill/>
          </p:spPr>
          <p:txBody>
            <a:bodyPr wrap="square" bIns="0" rtlCol="0" anchor="b" anchorCtr="0">
              <a:normAutofit/>
            </a:bodyPr>
            <a:p>
              <a:pPr algn="just">
                <a:lnSpc>
                  <a:spcPct val="120000"/>
                </a:lnSpc>
              </a:pPr>
              <a:r>
                <a:rPr kumimoji="1" lang="zh-CN" altLang="en-US" sz="1600" b="1" spc="200" noProof="1" dirty="0">
                  <a:solidFill>
                    <a:srgbClr val="2E75B6"/>
                  </a:solidFill>
                  <a:latin typeface="微软雅黑" panose="020B0503020204020204" charset="-122"/>
                  <a:ea typeface="微软雅黑" panose="020B0503020204020204" charset="-122"/>
                  <a:cs typeface="+mn-cs"/>
                </a:rPr>
                <a:t>3. 呼吸的变化</a:t>
              </a:r>
              <a:endParaRPr kumimoji="1" lang="zh-CN" altLang="en-US" sz="1600" b="1" spc="200" noProof="1" dirty="0">
                <a:solidFill>
                  <a:srgbClr val="2E75B6"/>
                </a:solidFill>
                <a:latin typeface="微软雅黑" panose="020B0503020204020204" charset="-122"/>
                <a:ea typeface="微软雅黑" panose="020B0503020204020204" charset="-122"/>
                <a:cs typeface="+mn-cs"/>
              </a:endParaRPr>
            </a:p>
          </p:txBody>
        </p:sp>
        <p:sp>
          <p:nvSpPr>
            <p:cNvPr id="31" name="文本框 30"/>
            <p:cNvSpPr txBox="1"/>
            <p:nvPr>
              <p:custDataLst>
                <p:tags r:id="rId11"/>
              </p:custDataLst>
            </p:nvPr>
          </p:nvSpPr>
          <p:spPr>
            <a:xfrm>
              <a:off x="3318" y="7799"/>
              <a:ext cx="5304" cy="1426"/>
            </a:xfrm>
            <a:prstGeom prst="rect">
              <a:avLst/>
            </a:prstGeom>
            <a:noFill/>
          </p:spPr>
          <p:txBody>
            <a:bodyPr wrap="square" rtlCol="0">
              <a:normAutofit/>
            </a:bodyPr>
            <a:p>
              <a:pPr algn="just">
                <a:lnSpc>
                  <a:spcPct val="120000"/>
                </a:lnSpc>
                <a:buFont typeface="Arial" panose="020B0604020202020204" pitchFamily="34" charset="0"/>
              </a:pPr>
              <a:r>
                <a:rPr kumimoji="1" lang="zh-CN" altLang="en-US" sz="1200" b="1" spc="150" noProof="1" dirty="0">
                  <a:solidFill>
                    <a:srgbClr val="222222">
                      <a:lumMod val="75000"/>
                      <a:lumOff val="25000"/>
                    </a:srgbClr>
                  </a:solidFill>
                  <a:latin typeface="微软雅黑" panose="020B0503020204020204" charset="-122"/>
                  <a:ea typeface="微软雅黑" panose="020B0503020204020204" charset="-122"/>
                  <a:cs typeface="+mn-cs"/>
                </a:rPr>
                <a:t>观察呼吸应注意其频率、节律、深浅度、呼吸音、呼吸困难和伴随气味。</a:t>
              </a:r>
              <a:endParaRPr kumimoji="1" lang="zh-CN" altLang="en-US" sz="1200" b="1"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sp>
          <p:nvSpPr>
            <p:cNvPr id="25" name="矩形 24"/>
            <p:cNvSpPr/>
            <p:nvPr>
              <p:custDataLst>
                <p:tags r:id="rId12"/>
              </p:custDataLst>
            </p:nvPr>
          </p:nvSpPr>
          <p:spPr>
            <a:xfrm>
              <a:off x="10429"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26" name="文本框 25"/>
            <p:cNvSpPr txBox="1"/>
            <p:nvPr>
              <p:custDataLst>
                <p:tags r:id="rId13"/>
              </p:custDataLst>
            </p:nvPr>
          </p:nvSpPr>
          <p:spPr>
            <a:xfrm>
              <a:off x="10735" y="7100"/>
              <a:ext cx="3374" cy="657"/>
            </a:xfrm>
            <a:prstGeom prst="rect">
              <a:avLst/>
            </a:prstGeom>
            <a:noFill/>
          </p:spPr>
          <p:txBody>
            <a:bodyPr wrap="square" bIns="0" rtlCol="0" anchor="b" anchorCtr="0">
              <a:normAutofit/>
            </a:bodyPr>
            <a:p>
              <a:pPr algn="just">
                <a:lnSpc>
                  <a:spcPct val="120000"/>
                </a:lnSpc>
              </a:pPr>
              <a:r>
                <a:rPr kumimoji="1" lang="zh-CN" altLang="en-US" sz="1600" b="1" spc="200" noProof="1" dirty="0">
                  <a:solidFill>
                    <a:srgbClr val="2E75B6"/>
                  </a:solidFill>
                  <a:latin typeface="微软雅黑" panose="020B0503020204020204" charset="-122"/>
                  <a:ea typeface="微软雅黑" panose="020B0503020204020204" charset="-122"/>
                  <a:cs typeface="+mn-cs"/>
                </a:rPr>
                <a:t>4. 血压的变化</a:t>
              </a:r>
              <a:endParaRPr kumimoji="1" lang="zh-CN" altLang="en-US" sz="1600" b="1" spc="200" noProof="1" dirty="0">
                <a:solidFill>
                  <a:srgbClr val="2E75B6"/>
                </a:solidFill>
                <a:latin typeface="微软雅黑" panose="020B0503020204020204" charset="-122"/>
                <a:ea typeface="微软雅黑" panose="020B0503020204020204" charset="-122"/>
                <a:cs typeface="+mn-cs"/>
              </a:endParaRPr>
            </a:p>
          </p:txBody>
        </p:sp>
        <p:sp>
          <p:nvSpPr>
            <p:cNvPr id="27" name="文本框 26"/>
            <p:cNvSpPr txBox="1"/>
            <p:nvPr>
              <p:custDataLst>
                <p:tags r:id="rId14"/>
              </p:custDataLst>
            </p:nvPr>
          </p:nvSpPr>
          <p:spPr>
            <a:xfrm>
              <a:off x="10783" y="7757"/>
              <a:ext cx="5405" cy="1297"/>
            </a:xfrm>
            <a:prstGeom prst="rect">
              <a:avLst/>
            </a:prstGeom>
            <a:noFill/>
          </p:spPr>
          <p:txBody>
            <a:bodyPr wrap="square" rtlCol="0">
              <a:normAutofit/>
            </a:bodyPr>
            <a:p>
              <a:pPr algn="just">
                <a:lnSpc>
                  <a:spcPct val="120000"/>
                </a:lnSpc>
                <a:buFont typeface="Arial" panose="020B0604020202020204" pitchFamily="34" charset="0"/>
              </a:pPr>
              <a:r>
                <a:rPr kumimoji="1" lang="zh-CN" altLang="en-US" sz="1200" b="1" spc="150" noProof="1" dirty="0">
                  <a:solidFill>
                    <a:srgbClr val="222222">
                      <a:lumMod val="75000"/>
                      <a:lumOff val="25000"/>
                    </a:srgbClr>
                  </a:solidFill>
                  <a:latin typeface="微软雅黑" panose="020B0503020204020204" charset="-122"/>
                  <a:ea typeface="微软雅黑" panose="020B0503020204020204" charset="-122"/>
                  <a:cs typeface="+mn-cs"/>
                </a:rPr>
                <a:t>血压的变化对高血压、休克患者来讲尤为重要。血压过高、过低或者不稳定均提示病情严重。</a:t>
              </a:r>
              <a:endParaRPr kumimoji="1" lang="zh-CN" altLang="en-US" sz="1200" b="1"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grpSp>
      <p:sp>
        <p:nvSpPr>
          <p:cNvPr id="23" name="Title 6"/>
          <p:cNvSpPr txBox="1"/>
          <p:nvPr>
            <p:custDataLst>
              <p:tags r:id="rId15"/>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ox(in)">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762760" y="3196590"/>
            <a:ext cx="1989138" cy="2765425"/>
            <a:chOff x="935" y="5350"/>
            <a:chExt cx="3132" cy="4355"/>
          </a:xfrm>
        </p:grpSpPr>
        <p:sp>
          <p:nvSpPr>
            <p:cNvPr id="54" name="文本框 53"/>
            <p:cNvSpPr txBox="1"/>
            <p:nvPr>
              <p:custDataLst>
                <p:tags r:id="rId1"/>
              </p:custDataLst>
            </p:nvPr>
          </p:nvSpPr>
          <p:spPr>
            <a:xfrm>
              <a:off x="1232" y="5350"/>
              <a:ext cx="2540" cy="825"/>
            </a:xfrm>
            <a:prstGeom prst="rect">
              <a:avLst/>
            </a:prstGeom>
            <a:noFill/>
          </p:spPr>
          <p:txBody>
            <a:bodyPr wrap="square" lIns="90000" tIns="46800" rIns="90000" bIns="46800" anchor="ctr" anchorCtr="0">
              <a:norm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fontAlgn="base">
                <a:lnSpc>
                  <a:spcPct val="120000"/>
                </a:lnSpc>
              </a:pPr>
              <a:r>
                <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rPr>
                <a:t>1. 嗜睡</a:t>
              </a:r>
              <a:endPar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endParaRPr>
            </a:p>
          </p:txBody>
        </p:sp>
        <p:sp>
          <p:nvSpPr>
            <p:cNvPr id="55" name="文本框 54"/>
            <p:cNvSpPr txBox="1"/>
            <p:nvPr>
              <p:custDataLst>
                <p:tags r:id="rId2"/>
              </p:custDataLst>
            </p:nvPr>
          </p:nvSpPr>
          <p:spPr>
            <a:xfrm>
              <a:off x="935" y="6205"/>
              <a:ext cx="3132" cy="350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fontAlgn="base">
                <a:lnSpc>
                  <a:spcPct val="120000"/>
                </a:lnSpc>
              </a:pPr>
              <a:r>
                <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rPr>
                <a:t>是最轻的意识障碍。患者处于持续睡眠状态，但能被言语或者轻刺激唤醒，醒后能正确、简单而缓慢地回答问题，但反应迟钝，刺激去除后又很快入睡。</a:t>
              </a:r>
              <a:endPar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6" name="组合 5"/>
          <p:cNvGrpSpPr/>
          <p:nvPr/>
        </p:nvGrpSpPr>
        <p:grpSpPr>
          <a:xfrm>
            <a:off x="3976688" y="3196590"/>
            <a:ext cx="1899588" cy="1711325"/>
            <a:chOff x="4422" y="5350"/>
            <a:chExt cx="2991" cy="2695"/>
          </a:xfrm>
        </p:grpSpPr>
        <p:sp>
          <p:nvSpPr>
            <p:cNvPr id="57" name="文本框 56"/>
            <p:cNvSpPr txBox="1"/>
            <p:nvPr>
              <p:custDataLst>
                <p:tags r:id="rId3"/>
              </p:custDataLst>
            </p:nvPr>
          </p:nvSpPr>
          <p:spPr>
            <a:xfrm>
              <a:off x="4717" y="5350"/>
              <a:ext cx="2540" cy="825"/>
            </a:xfrm>
            <a:prstGeom prst="rect">
              <a:avLst/>
            </a:prstGeom>
            <a:noFill/>
          </p:spPr>
          <p:txBody>
            <a:bodyPr wrap="square" lIns="90000" tIns="46800" rIns="90000" bIns="46800" anchor="ctr" anchorCtr="0">
              <a:normAutofit fontScale="90000"/>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fontAlgn="base">
                <a:lnSpc>
                  <a:spcPct val="120000"/>
                </a:lnSpc>
              </a:pPr>
              <a:r>
                <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rPr>
                <a:t>2. 意识模糊</a:t>
              </a:r>
              <a:endPar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endParaRPr>
            </a:p>
          </p:txBody>
        </p:sp>
        <p:sp>
          <p:nvSpPr>
            <p:cNvPr id="58" name="文本框 57"/>
            <p:cNvSpPr txBox="1"/>
            <p:nvPr>
              <p:custDataLst>
                <p:tags r:id="rId4"/>
              </p:custDataLst>
            </p:nvPr>
          </p:nvSpPr>
          <p:spPr>
            <a:xfrm>
              <a:off x="4422" y="6205"/>
              <a:ext cx="2991" cy="184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fontAlgn="base">
                <a:lnSpc>
                  <a:spcPct val="120000"/>
                </a:lnSpc>
              </a:pPr>
              <a:r>
                <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rPr>
                <a:t>其程度较嗜睡重，表现为思维、语言不连贯，对时间、地点、人物的定向力全部或部分障碍，可有错觉、幻觉、谵妄或精神错乱。</a:t>
              </a:r>
              <a:endPar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endParaRPr>
            </a:p>
          </p:txBody>
        </p:sp>
      </p:grpSp>
      <p:grpSp>
        <p:nvGrpSpPr>
          <p:cNvPr id="7" name="组合 6"/>
          <p:cNvGrpSpPr/>
          <p:nvPr/>
        </p:nvGrpSpPr>
        <p:grpSpPr>
          <a:xfrm>
            <a:off x="6191885" y="3196590"/>
            <a:ext cx="1989138" cy="1711325"/>
            <a:chOff x="7910" y="5350"/>
            <a:chExt cx="3132" cy="2695"/>
          </a:xfrm>
        </p:grpSpPr>
        <p:sp>
          <p:nvSpPr>
            <p:cNvPr id="59" name="文本框 58"/>
            <p:cNvSpPr txBox="1"/>
            <p:nvPr>
              <p:custDataLst>
                <p:tags r:id="rId5"/>
              </p:custDataLst>
            </p:nvPr>
          </p:nvSpPr>
          <p:spPr>
            <a:xfrm>
              <a:off x="8205" y="5350"/>
              <a:ext cx="2540" cy="825"/>
            </a:xfrm>
            <a:prstGeom prst="rect">
              <a:avLst/>
            </a:prstGeom>
            <a:noFill/>
          </p:spPr>
          <p:txBody>
            <a:bodyPr wrap="square" lIns="90000" tIns="46800" rIns="90000" bIns="46800" anchor="ctr" anchorCtr="0">
              <a:norm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fontAlgn="base">
                <a:lnSpc>
                  <a:spcPct val="120000"/>
                </a:lnSpc>
              </a:pPr>
              <a:r>
                <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rPr>
                <a:t>3. 昏睡　</a:t>
              </a:r>
              <a:endPar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endParaRPr>
            </a:p>
          </p:txBody>
        </p:sp>
        <p:sp>
          <p:nvSpPr>
            <p:cNvPr id="60" name="文本框 59"/>
            <p:cNvSpPr txBox="1"/>
            <p:nvPr>
              <p:custDataLst>
                <p:tags r:id="rId6"/>
              </p:custDataLst>
            </p:nvPr>
          </p:nvSpPr>
          <p:spPr>
            <a:xfrm>
              <a:off x="7910" y="6205"/>
              <a:ext cx="3132" cy="1840"/>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fontAlgn="base">
                <a:lnSpc>
                  <a:spcPct val="120000"/>
                </a:lnSpc>
              </a:pPr>
              <a:r>
                <a:rPr lang="zh-CN" altLang="en-US" sz="1400" b="0" strike="noStrike" spc="100" noProof="1">
                  <a:solidFill>
                    <a:schemeClr val="tx1">
                      <a:lumMod val="75000"/>
                      <a:lumOff val="25000"/>
                    </a:schemeClr>
                  </a:solidFill>
                  <a:uFillTx/>
                  <a:latin typeface="微软雅黑" panose="020B0503020204020204" charset="-122"/>
                  <a:ea typeface="微软雅黑" panose="020B0503020204020204" charset="-122"/>
                  <a:cs typeface="+mn-ea"/>
                </a:rPr>
                <a:t>　患者处于熟睡状态，不易被唤醒，给予强刺激可唤醒，醒后答非所问，停止刺激后又进入熟睡状态。</a:t>
              </a:r>
              <a:endParaRPr lang="zh-CN" altLang="en-US" sz="1400" b="0" strike="noStrike" spc="100" noProof="1">
                <a:solidFill>
                  <a:schemeClr val="tx1">
                    <a:lumMod val="75000"/>
                    <a:lumOff val="25000"/>
                  </a:schemeClr>
                </a:solidFill>
                <a:uFillTx/>
                <a:latin typeface="微软雅黑" panose="020B0503020204020204" charset="-122"/>
                <a:ea typeface="微软雅黑" panose="020B0503020204020204" charset="-122"/>
                <a:cs typeface="+mn-ea"/>
              </a:endParaRPr>
            </a:p>
          </p:txBody>
        </p:sp>
      </p:grpSp>
      <p:grpSp>
        <p:nvGrpSpPr>
          <p:cNvPr id="8" name="组合 7"/>
          <p:cNvGrpSpPr/>
          <p:nvPr/>
        </p:nvGrpSpPr>
        <p:grpSpPr>
          <a:xfrm>
            <a:off x="8406448" y="3196590"/>
            <a:ext cx="1989137" cy="1711325"/>
            <a:chOff x="11398" y="5350"/>
            <a:chExt cx="3132" cy="2695"/>
          </a:xfrm>
        </p:grpSpPr>
        <p:sp>
          <p:nvSpPr>
            <p:cNvPr id="61" name="文本框 60"/>
            <p:cNvSpPr txBox="1"/>
            <p:nvPr>
              <p:custDataLst>
                <p:tags r:id="rId7"/>
              </p:custDataLst>
            </p:nvPr>
          </p:nvSpPr>
          <p:spPr>
            <a:xfrm>
              <a:off x="11692" y="5350"/>
              <a:ext cx="2540" cy="825"/>
            </a:xfrm>
            <a:prstGeom prst="rect">
              <a:avLst/>
            </a:prstGeom>
            <a:noFill/>
          </p:spPr>
          <p:txBody>
            <a:bodyPr wrap="square" lIns="90000" tIns="46800" rIns="90000" bIns="46800" anchor="ctr" anchorCtr="0">
              <a:norm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fontAlgn="base">
                <a:lnSpc>
                  <a:spcPct val="120000"/>
                </a:lnSpc>
              </a:pPr>
              <a:r>
                <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rPr>
                <a:t>4. 昏迷</a:t>
              </a:r>
              <a:endParaRPr lang="zh-CN" altLang="en-US" b="1" strike="noStrike" spc="300" noProof="1">
                <a:solidFill>
                  <a:srgbClr val="000000">
                    <a:lumMod val="65000"/>
                    <a:lumOff val="35000"/>
                  </a:srgbClr>
                </a:solidFill>
                <a:latin typeface="微软雅黑" panose="020B0503020204020204" charset="-122"/>
                <a:ea typeface="微软雅黑" panose="020B0503020204020204" charset="-122"/>
                <a:cs typeface="+mn-ea"/>
              </a:endParaRPr>
            </a:p>
          </p:txBody>
        </p:sp>
        <p:sp>
          <p:nvSpPr>
            <p:cNvPr id="62" name="文本框 61"/>
            <p:cNvSpPr txBox="1"/>
            <p:nvPr>
              <p:custDataLst>
                <p:tags r:id="rId8"/>
              </p:custDataLst>
            </p:nvPr>
          </p:nvSpPr>
          <p:spPr>
            <a:xfrm>
              <a:off x="11397" y="6205"/>
              <a:ext cx="3132" cy="184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just" fontAlgn="base">
                <a:lnSpc>
                  <a:spcPct val="120000"/>
                </a:lnSpc>
              </a:pPr>
              <a:r>
                <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rPr>
                <a:t>昏迷是严重的意识障碍，按其程度又可分为：（1）浅昏迷。（2）深昏迷。</a:t>
              </a:r>
              <a:endParaRPr lang="zh-CN" altLang="en-US" sz="1400" b="0" strike="noStrike" spc="150" noProof="1">
                <a:solidFill>
                  <a:schemeClr val="tx1">
                    <a:lumMod val="75000"/>
                    <a:lumOff val="25000"/>
                  </a:schemeClr>
                </a:solidFill>
                <a:latin typeface="微软雅黑" panose="020B0503020204020204" charset="-122"/>
                <a:ea typeface="微软雅黑" panose="020B0503020204020204" charset="-122"/>
                <a:cs typeface="+mn-ea"/>
              </a:endParaRPr>
            </a:p>
          </p:txBody>
        </p:sp>
      </p:grpSp>
      <p:pic>
        <p:nvPicPr>
          <p:cNvPr id="93205" name="图形 1"/>
          <p:cNvPicPr>
            <a:picLocks noGrp="1" noChangeAspect="1"/>
          </p:cNvPicPr>
          <p:nvPr>
            <p:custDataLst>
              <p:tags r:id="rId9"/>
            </p:custDataLst>
          </p:nvPr>
        </p:nvPicPr>
        <p:blipFill>
          <a:blip r:embed="rId10"/>
          <a:stretch>
            <a:fillRect/>
          </a:stretch>
        </p:blipFill>
        <p:spPr>
          <a:xfrm>
            <a:off x="2124710" y="2404428"/>
            <a:ext cx="1008063" cy="538162"/>
          </a:xfrm>
          <a:prstGeom prst="rect">
            <a:avLst/>
          </a:prstGeom>
          <a:noFill/>
          <a:ln w="9525">
            <a:noFill/>
          </a:ln>
        </p:spPr>
      </p:pic>
      <p:pic>
        <p:nvPicPr>
          <p:cNvPr id="93206" name="图形 2"/>
          <p:cNvPicPr>
            <a:picLocks noGrp="1" noChangeAspect="1"/>
          </p:cNvPicPr>
          <p:nvPr>
            <p:custDataLst>
              <p:tags r:id="rId11"/>
            </p:custDataLst>
          </p:nvPr>
        </p:nvPicPr>
        <p:blipFill>
          <a:blip r:embed="rId12"/>
          <a:stretch>
            <a:fillRect/>
          </a:stretch>
        </p:blipFill>
        <p:spPr>
          <a:xfrm>
            <a:off x="4337685" y="2404428"/>
            <a:ext cx="1168400" cy="538162"/>
          </a:xfrm>
          <a:prstGeom prst="rect">
            <a:avLst/>
          </a:prstGeom>
          <a:noFill/>
          <a:ln w="9525">
            <a:noFill/>
          </a:ln>
        </p:spPr>
      </p:pic>
      <p:pic>
        <p:nvPicPr>
          <p:cNvPr id="93207" name="图形 3"/>
          <p:cNvPicPr>
            <a:picLocks noGrp="1" noChangeAspect="1"/>
          </p:cNvPicPr>
          <p:nvPr>
            <p:custDataLst>
              <p:tags r:id="rId13"/>
            </p:custDataLst>
          </p:nvPr>
        </p:nvPicPr>
        <p:blipFill>
          <a:blip r:embed="rId14"/>
          <a:stretch>
            <a:fillRect/>
          </a:stretch>
        </p:blipFill>
        <p:spPr>
          <a:xfrm>
            <a:off x="6555423" y="2404428"/>
            <a:ext cx="1144587" cy="538162"/>
          </a:xfrm>
          <a:prstGeom prst="rect">
            <a:avLst/>
          </a:prstGeom>
          <a:noFill/>
          <a:ln w="9525">
            <a:noFill/>
          </a:ln>
        </p:spPr>
      </p:pic>
      <p:pic>
        <p:nvPicPr>
          <p:cNvPr id="93208" name="图形 4"/>
          <p:cNvPicPr>
            <a:picLocks noGrp="1" noChangeAspect="1"/>
          </p:cNvPicPr>
          <p:nvPr>
            <p:custDataLst>
              <p:tags r:id="rId15"/>
            </p:custDataLst>
          </p:nvPr>
        </p:nvPicPr>
        <p:blipFill>
          <a:blip r:embed="rId16"/>
          <a:stretch>
            <a:fillRect/>
          </a:stretch>
        </p:blipFill>
        <p:spPr>
          <a:xfrm>
            <a:off x="8782685" y="2404428"/>
            <a:ext cx="1096963" cy="538162"/>
          </a:xfrm>
          <a:prstGeom prst="rect">
            <a:avLst/>
          </a:prstGeom>
          <a:noFill/>
          <a:ln w="9525">
            <a:noFill/>
          </a:ln>
        </p:spPr>
      </p:pic>
      <p:sp>
        <p:nvSpPr>
          <p:cNvPr id="23" name="Title 6"/>
          <p:cNvSpPr txBox="1"/>
          <p:nvPr>
            <p:custDataLst>
              <p:tags r:id="rId17"/>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43305" y="1501775"/>
            <a:ext cx="6470015" cy="398780"/>
          </a:xfrm>
          <a:prstGeom prst="rect">
            <a:avLst/>
          </a:prstGeom>
          <a:noFill/>
        </p:spPr>
        <p:txBody>
          <a:bodyPr wrap="square" rtlCol="0">
            <a:spAutoFit/>
          </a:bodyPr>
          <a:p>
            <a:r>
              <a:rPr lang="zh-CN" altLang="en-US" sz="2000" b="1">
                <a:solidFill>
                  <a:srgbClr val="2E75B6"/>
                </a:solidFill>
                <a:latin typeface="微软雅黑" panose="020B0503020204020204" charset="-122"/>
                <a:ea typeface="微软雅黑" panose="020B0503020204020204" charset="-122"/>
              </a:rPr>
              <a:t>（二）意识状态</a:t>
            </a:r>
            <a:endParaRPr lang="zh-CN" altLang="en-US" sz="2000" b="1">
              <a:solidFill>
                <a:srgbClr val="2E75B6"/>
              </a:solidFill>
              <a:latin typeface="微软雅黑" panose="020B0503020204020204" charset="-122"/>
              <a:ea typeface="微软雅黑" panose="020B0503020204020204" charset="-122"/>
            </a:endParaRPr>
          </a:p>
        </p:txBody>
      </p:sp>
    </p:spTree>
    <p:custDataLst>
      <p:tags r:id="rId1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8309" name="îṥliḓê"/>
          <p:cNvGrpSpPr/>
          <p:nvPr/>
        </p:nvGrpSpPr>
        <p:grpSpPr>
          <a:xfrm>
            <a:off x="790575" y="2009140"/>
            <a:ext cx="3835400" cy="3832225"/>
            <a:chOff x="812801" y="1683663"/>
            <a:chExt cx="3835402" cy="3832395"/>
          </a:xfrm>
        </p:grpSpPr>
        <p:grpSp>
          <p:nvGrpSpPr>
            <p:cNvPr id="27" name="ïśḷíďê"/>
            <p:cNvGrpSpPr/>
            <p:nvPr/>
          </p:nvGrpSpPr>
          <p:grpSpPr>
            <a:xfrm>
              <a:off x="812801" y="1683663"/>
              <a:ext cx="3835402" cy="3832395"/>
              <a:chOff x="976406" y="2270126"/>
              <a:chExt cx="2951163" cy="2947988"/>
            </a:xfrm>
            <a:solidFill>
              <a:schemeClr val="accent1"/>
            </a:solidFill>
          </p:grpSpPr>
          <p:sp>
            <p:nvSpPr>
              <p:cNvPr id="30" name="ïšliḍè"/>
              <p:cNvSpPr/>
              <p:nvPr/>
            </p:nvSpPr>
            <p:spPr bwMode="auto">
              <a:xfrm>
                <a:off x="1971769" y="2871789"/>
                <a:ext cx="1949450" cy="2336800"/>
              </a:xfrm>
              <a:custGeom>
                <a:avLst/>
                <a:gdLst>
                  <a:gd name="T0" fmla="*/ 764 w 804"/>
                  <a:gd name="T1" fmla="*/ 744 h 964"/>
                  <a:gd name="T2" fmla="*/ 584 w 804"/>
                  <a:gd name="T3" fmla="*/ 924 h 964"/>
                  <a:gd name="T4" fmla="*/ 0 w 804"/>
                  <a:gd name="T5" fmla="*/ 924 h 964"/>
                  <a:gd name="T6" fmla="*/ 0 w 804"/>
                  <a:gd name="T7" fmla="*/ 964 h 964"/>
                  <a:gd name="T8" fmla="*/ 584 w 804"/>
                  <a:gd name="T9" fmla="*/ 964 h 964"/>
                  <a:gd name="T10" fmla="*/ 804 w 804"/>
                  <a:gd name="T11" fmla="*/ 744 h 964"/>
                  <a:gd name="T12" fmla="*/ 804 w 804"/>
                  <a:gd name="T13" fmla="*/ 0 h 964"/>
                  <a:gd name="T14" fmla="*/ 764 w 804"/>
                  <a:gd name="T15" fmla="*/ 0 h 964"/>
                  <a:gd name="T16" fmla="*/ 764 w 804"/>
                  <a:gd name="T17" fmla="*/ 74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64">
                    <a:moveTo>
                      <a:pt x="764" y="744"/>
                    </a:moveTo>
                    <a:cubicBezTo>
                      <a:pt x="764" y="843"/>
                      <a:pt x="683" y="924"/>
                      <a:pt x="584" y="924"/>
                    </a:cubicBezTo>
                    <a:cubicBezTo>
                      <a:pt x="0" y="924"/>
                      <a:pt x="0" y="924"/>
                      <a:pt x="0" y="924"/>
                    </a:cubicBezTo>
                    <a:cubicBezTo>
                      <a:pt x="0" y="964"/>
                      <a:pt x="0" y="964"/>
                      <a:pt x="0" y="964"/>
                    </a:cubicBezTo>
                    <a:cubicBezTo>
                      <a:pt x="584" y="964"/>
                      <a:pt x="584" y="964"/>
                      <a:pt x="584" y="964"/>
                    </a:cubicBezTo>
                    <a:cubicBezTo>
                      <a:pt x="705" y="964"/>
                      <a:pt x="804" y="865"/>
                      <a:pt x="804" y="744"/>
                    </a:cubicBezTo>
                    <a:cubicBezTo>
                      <a:pt x="804" y="0"/>
                      <a:pt x="804" y="0"/>
                      <a:pt x="804" y="0"/>
                    </a:cubicBezTo>
                    <a:cubicBezTo>
                      <a:pt x="764" y="0"/>
                      <a:pt x="764" y="0"/>
                      <a:pt x="764" y="0"/>
                    </a:cubicBezTo>
                    <a:lnTo>
                      <a:pt x="764" y="744"/>
                    </a:ln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fontAlgn="base"/>
                <a:endParaRPr lang="id-ID" strike="noStrike" noProof="1">
                  <a:solidFill>
                    <a:schemeClr val="tx1">
                      <a:lumMod val="75000"/>
                      <a:lumOff val="25000"/>
                    </a:schemeClr>
                  </a:solidFill>
                </a:endParaRPr>
              </a:p>
            </p:txBody>
          </p:sp>
          <p:sp>
            <p:nvSpPr>
              <p:cNvPr id="31" name="ïṧḻîdè"/>
              <p:cNvSpPr/>
              <p:nvPr/>
            </p:nvSpPr>
            <p:spPr bwMode="auto">
              <a:xfrm>
                <a:off x="982756" y="2270126"/>
                <a:ext cx="1949450" cy="2376488"/>
              </a:xfrm>
              <a:custGeom>
                <a:avLst/>
                <a:gdLst>
                  <a:gd name="T0" fmla="*/ 40 w 804"/>
                  <a:gd name="T1" fmla="*/ 220 h 980"/>
                  <a:gd name="T2" fmla="*/ 220 w 804"/>
                  <a:gd name="T3" fmla="*/ 40 h 980"/>
                  <a:gd name="T4" fmla="*/ 804 w 804"/>
                  <a:gd name="T5" fmla="*/ 40 h 980"/>
                  <a:gd name="T6" fmla="*/ 804 w 804"/>
                  <a:gd name="T7" fmla="*/ 0 h 980"/>
                  <a:gd name="T8" fmla="*/ 220 w 804"/>
                  <a:gd name="T9" fmla="*/ 0 h 980"/>
                  <a:gd name="T10" fmla="*/ 0 w 804"/>
                  <a:gd name="T11" fmla="*/ 220 h 980"/>
                  <a:gd name="T12" fmla="*/ 0 w 804"/>
                  <a:gd name="T13" fmla="*/ 980 h 980"/>
                  <a:gd name="T14" fmla="*/ 40 w 804"/>
                  <a:gd name="T15" fmla="*/ 980 h 980"/>
                  <a:gd name="T16" fmla="*/ 40 w 804"/>
                  <a:gd name="T17" fmla="*/ 22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4" h="980">
                    <a:moveTo>
                      <a:pt x="40" y="220"/>
                    </a:moveTo>
                    <a:cubicBezTo>
                      <a:pt x="40" y="121"/>
                      <a:pt x="121" y="40"/>
                      <a:pt x="220" y="40"/>
                    </a:cubicBezTo>
                    <a:cubicBezTo>
                      <a:pt x="804" y="40"/>
                      <a:pt x="804" y="40"/>
                      <a:pt x="804" y="40"/>
                    </a:cubicBezTo>
                    <a:cubicBezTo>
                      <a:pt x="804" y="0"/>
                      <a:pt x="804" y="0"/>
                      <a:pt x="804" y="0"/>
                    </a:cubicBezTo>
                    <a:cubicBezTo>
                      <a:pt x="220" y="0"/>
                      <a:pt x="220" y="0"/>
                      <a:pt x="220" y="0"/>
                    </a:cubicBezTo>
                    <a:cubicBezTo>
                      <a:pt x="99" y="0"/>
                      <a:pt x="0" y="99"/>
                      <a:pt x="0" y="220"/>
                    </a:cubicBezTo>
                    <a:cubicBezTo>
                      <a:pt x="0" y="980"/>
                      <a:pt x="0" y="980"/>
                      <a:pt x="0" y="980"/>
                    </a:cubicBezTo>
                    <a:cubicBezTo>
                      <a:pt x="40" y="980"/>
                      <a:pt x="40" y="980"/>
                      <a:pt x="40" y="980"/>
                    </a:cubicBezTo>
                    <a:lnTo>
                      <a:pt x="40" y="220"/>
                    </a:ln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fontAlgn="base"/>
                <a:endParaRPr lang="id-ID" strike="noStrike" noProof="1">
                  <a:solidFill>
                    <a:schemeClr val="tx1">
                      <a:lumMod val="75000"/>
                      <a:lumOff val="25000"/>
                    </a:schemeClr>
                  </a:solidFill>
                </a:endParaRPr>
              </a:p>
            </p:txBody>
          </p:sp>
          <p:sp>
            <p:nvSpPr>
              <p:cNvPr id="32" name="ï$1ïḋè"/>
              <p:cNvSpPr/>
              <p:nvPr/>
            </p:nvSpPr>
            <p:spPr bwMode="auto">
              <a:xfrm>
                <a:off x="1460594" y="4738689"/>
                <a:ext cx="412750" cy="479425"/>
              </a:xfrm>
              <a:custGeom>
                <a:avLst/>
                <a:gdLst>
                  <a:gd name="T0" fmla="*/ 170 w 170"/>
                  <a:gd name="T1" fmla="*/ 111 h 198"/>
                  <a:gd name="T2" fmla="*/ 147 w 170"/>
                  <a:gd name="T3" fmla="*/ 52 h 198"/>
                  <a:gd name="T4" fmla="*/ 87 w 170"/>
                  <a:gd name="T5" fmla="*/ 26 h 198"/>
                  <a:gd name="T6" fmla="*/ 87 w 170"/>
                  <a:gd name="T7" fmla="*/ 0 h 198"/>
                  <a:gd name="T8" fmla="*/ 24 w 170"/>
                  <a:gd name="T9" fmla="*/ 41 h 198"/>
                  <a:gd name="T10" fmla="*/ 0 w 170"/>
                  <a:gd name="T11" fmla="*/ 110 h 198"/>
                  <a:gd name="T12" fmla="*/ 24 w 170"/>
                  <a:gd name="T13" fmla="*/ 173 h 198"/>
                  <a:gd name="T14" fmla="*/ 84 w 170"/>
                  <a:gd name="T15" fmla="*/ 198 h 198"/>
                  <a:gd name="T16" fmla="*/ 145 w 170"/>
                  <a:gd name="T17" fmla="*/ 173 h 198"/>
                  <a:gd name="T18" fmla="*/ 170 w 170"/>
                  <a:gd name="T19"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70" y="111"/>
                    </a:moveTo>
                    <a:cubicBezTo>
                      <a:pt x="170" y="87"/>
                      <a:pt x="162" y="68"/>
                      <a:pt x="147" y="52"/>
                    </a:cubicBezTo>
                    <a:cubicBezTo>
                      <a:pt x="132" y="36"/>
                      <a:pt x="111" y="28"/>
                      <a:pt x="87" y="26"/>
                    </a:cubicBezTo>
                    <a:cubicBezTo>
                      <a:pt x="87" y="0"/>
                      <a:pt x="87" y="0"/>
                      <a:pt x="87" y="0"/>
                    </a:cubicBezTo>
                    <a:cubicBezTo>
                      <a:pt x="59" y="7"/>
                      <a:pt x="39" y="21"/>
                      <a:pt x="24" y="41"/>
                    </a:cubicBezTo>
                    <a:cubicBezTo>
                      <a:pt x="8" y="61"/>
                      <a:pt x="0" y="84"/>
                      <a:pt x="0" y="110"/>
                    </a:cubicBezTo>
                    <a:cubicBezTo>
                      <a:pt x="0" y="135"/>
                      <a:pt x="8" y="156"/>
                      <a:pt x="24" y="173"/>
                    </a:cubicBezTo>
                    <a:cubicBezTo>
                      <a:pt x="41" y="190"/>
                      <a:pt x="60" y="198"/>
                      <a:pt x="84" y="198"/>
                    </a:cubicBezTo>
                    <a:cubicBezTo>
                      <a:pt x="109" y="198"/>
                      <a:pt x="129" y="190"/>
                      <a:pt x="145" y="173"/>
                    </a:cubicBezTo>
                    <a:cubicBezTo>
                      <a:pt x="162" y="156"/>
                      <a:pt x="170" y="136"/>
                      <a:pt x="170" y="111"/>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fontAlgn="base"/>
                <a:endParaRPr lang="id-ID" strike="noStrike" noProof="1">
                  <a:solidFill>
                    <a:schemeClr val="tx1">
                      <a:lumMod val="75000"/>
                      <a:lumOff val="25000"/>
                    </a:schemeClr>
                  </a:solidFill>
                </a:endParaRPr>
              </a:p>
            </p:txBody>
          </p:sp>
          <p:sp>
            <p:nvSpPr>
              <p:cNvPr id="33" name="íŝļíďé"/>
              <p:cNvSpPr/>
              <p:nvPr/>
            </p:nvSpPr>
            <p:spPr bwMode="auto">
              <a:xfrm>
                <a:off x="976406" y="4738689"/>
                <a:ext cx="411163" cy="479425"/>
              </a:xfrm>
              <a:custGeom>
                <a:avLst/>
                <a:gdLst>
                  <a:gd name="T0" fmla="*/ 146 w 170"/>
                  <a:gd name="T1" fmla="*/ 173 h 198"/>
                  <a:gd name="T2" fmla="*/ 170 w 170"/>
                  <a:gd name="T3" fmla="*/ 111 h 198"/>
                  <a:gd name="T4" fmla="*/ 147 w 170"/>
                  <a:gd name="T5" fmla="*/ 52 h 198"/>
                  <a:gd name="T6" fmla="*/ 87 w 170"/>
                  <a:gd name="T7" fmla="*/ 26 h 198"/>
                  <a:gd name="T8" fmla="*/ 87 w 170"/>
                  <a:gd name="T9" fmla="*/ 0 h 198"/>
                  <a:gd name="T10" fmla="*/ 24 w 170"/>
                  <a:gd name="T11" fmla="*/ 41 h 198"/>
                  <a:gd name="T12" fmla="*/ 0 w 170"/>
                  <a:gd name="T13" fmla="*/ 110 h 198"/>
                  <a:gd name="T14" fmla="*/ 25 w 170"/>
                  <a:gd name="T15" fmla="*/ 173 h 198"/>
                  <a:gd name="T16" fmla="*/ 84 w 170"/>
                  <a:gd name="T17" fmla="*/ 198 h 198"/>
                  <a:gd name="T18" fmla="*/ 146 w 170"/>
                  <a:gd name="T19" fmla="*/ 1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0" h="198">
                    <a:moveTo>
                      <a:pt x="146" y="173"/>
                    </a:moveTo>
                    <a:cubicBezTo>
                      <a:pt x="162" y="156"/>
                      <a:pt x="170" y="136"/>
                      <a:pt x="170" y="111"/>
                    </a:cubicBezTo>
                    <a:cubicBezTo>
                      <a:pt x="170" y="87"/>
                      <a:pt x="162" y="68"/>
                      <a:pt x="147" y="52"/>
                    </a:cubicBezTo>
                    <a:cubicBezTo>
                      <a:pt x="132" y="36"/>
                      <a:pt x="111" y="28"/>
                      <a:pt x="87" y="26"/>
                    </a:cubicBezTo>
                    <a:cubicBezTo>
                      <a:pt x="87" y="0"/>
                      <a:pt x="87" y="0"/>
                      <a:pt x="87" y="0"/>
                    </a:cubicBezTo>
                    <a:cubicBezTo>
                      <a:pt x="63" y="7"/>
                      <a:pt x="40" y="21"/>
                      <a:pt x="24" y="41"/>
                    </a:cubicBezTo>
                    <a:cubicBezTo>
                      <a:pt x="8" y="61"/>
                      <a:pt x="0" y="84"/>
                      <a:pt x="0" y="110"/>
                    </a:cubicBezTo>
                    <a:cubicBezTo>
                      <a:pt x="0" y="135"/>
                      <a:pt x="9" y="156"/>
                      <a:pt x="25" y="173"/>
                    </a:cubicBezTo>
                    <a:cubicBezTo>
                      <a:pt x="41" y="190"/>
                      <a:pt x="61" y="198"/>
                      <a:pt x="84" y="198"/>
                    </a:cubicBezTo>
                    <a:cubicBezTo>
                      <a:pt x="109" y="198"/>
                      <a:pt x="129" y="190"/>
                      <a:pt x="146" y="173"/>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fontAlgn="base"/>
                <a:endParaRPr lang="id-ID" strike="noStrike" noProof="1">
                  <a:solidFill>
                    <a:schemeClr val="tx1">
                      <a:lumMod val="75000"/>
                      <a:lumOff val="25000"/>
                    </a:schemeClr>
                  </a:solidFill>
                </a:endParaRPr>
              </a:p>
            </p:txBody>
          </p:sp>
          <p:sp>
            <p:nvSpPr>
              <p:cNvPr id="34" name="îśḻiḑe"/>
              <p:cNvSpPr/>
              <p:nvPr/>
            </p:nvSpPr>
            <p:spPr bwMode="auto">
              <a:xfrm>
                <a:off x="3030631" y="2298701"/>
                <a:ext cx="896938" cy="481013"/>
              </a:xfrm>
              <a:custGeom>
                <a:avLst/>
                <a:gdLst>
                  <a:gd name="T0" fmla="*/ 146 w 370"/>
                  <a:gd name="T1" fmla="*/ 157 h 198"/>
                  <a:gd name="T2" fmla="*/ 83 w 370"/>
                  <a:gd name="T3" fmla="*/ 198 h 198"/>
                  <a:gd name="T4" fmla="*/ 83 w 370"/>
                  <a:gd name="T5" fmla="*/ 172 h 198"/>
                  <a:gd name="T6" fmla="*/ 23 w 370"/>
                  <a:gd name="T7" fmla="*/ 146 h 198"/>
                  <a:gd name="T8" fmla="*/ 0 w 370"/>
                  <a:gd name="T9" fmla="*/ 87 h 198"/>
                  <a:gd name="T10" fmla="*/ 25 w 370"/>
                  <a:gd name="T11" fmla="*/ 25 h 198"/>
                  <a:gd name="T12" fmla="*/ 86 w 370"/>
                  <a:gd name="T13" fmla="*/ 0 h 198"/>
                  <a:gd name="T14" fmla="*/ 146 w 370"/>
                  <a:gd name="T15" fmla="*/ 25 h 198"/>
                  <a:gd name="T16" fmla="*/ 170 w 370"/>
                  <a:gd name="T17" fmla="*/ 88 h 198"/>
                  <a:gd name="T18" fmla="*/ 146 w 370"/>
                  <a:gd name="T19" fmla="*/ 157 h 198"/>
                  <a:gd name="T20" fmla="*/ 346 w 370"/>
                  <a:gd name="T21" fmla="*/ 157 h 198"/>
                  <a:gd name="T22" fmla="*/ 283 w 370"/>
                  <a:gd name="T23" fmla="*/ 198 h 198"/>
                  <a:gd name="T24" fmla="*/ 283 w 370"/>
                  <a:gd name="T25" fmla="*/ 172 h 198"/>
                  <a:gd name="T26" fmla="*/ 223 w 370"/>
                  <a:gd name="T27" fmla="*/ 146 h 198"/>
                  <a:gd name="T28" fmla="*/ 200 w 370"/>
                  <a:gd name="T29" fmla="*/ 87 h 198"/>
                  <a:gd name="T30" fmla="*/ 224 w 370"/>
                  <a:gd name="T31" fmla="*/ 25 h 198"/>
                  <a:gd name="T32" fmla="*/ 286 w 370"/>
                  <a:gd name="T33" fmla="*/ 0 h 198"/>
                  <a:gd name="T34" fmla="*/ 345 w 370"/>
                  <a:gd name="T35" fmla="*/ 25 h 198"/>
                  <a:gd name="T36" fmla="*/ 370 w 370"/>
                  <a:gd name="T37" fmla="*/ 88 h 198"/>
                  <a:gd name="T38" fmla="*/ 346 w 370"/>
                  <a:gd name="T39" fmla="*/ 15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0" h="198">
                    <a:moveTo>
                      <a:pt x="146" y="157"/>
                    </a:moveTo>
                    <a:cubicBezTo>
                      <a:pt x="131" y="177"/>
                      <a:pt x="111" y="191"/>
                      <a:pt x="83" y="198"/>
                    </a:cubicBezTo>
                    <a:cubicBezTo>
                      <a:pt x="83" y="172"/>
                      <a:pt x="83" y="172"/>
                      <a:pt x="83" y="172"/>
                    </a:cubicBezTo>
                    <a:cubicBezTo>
                      <a:pt x="59" y="170"/>
                      <a:pt x="39" y="162"/>
                      <a:pt x="23" y="146"/>
                    </a:cubicBezTo>
                    <a:cubicBezTo>
                      <a:pt x="8" y="130"/>
                      <a:pt x="0" y="111"/>
                      <a:pt x="0" y="87"/>
                    </a:cubicBezTo>
                    <a:cubicBezTo>
                      <a:pt x="0" y="62"/>
                      <a:pt x="8" y="42"/>
                      <a:pt x="25" y="25"/>
                    </a:cubicBezTo>
                    <a:cubicBezTo>
                      <a:pt x="41" y="8"/>
                      <a:pt x="61" y="0"/>
                      <a:pt x="86" y="0"/>
                    </a:cubicBezTo>
                    <a:cubicBezTo>
                      <a:pt x="110" y="0"/>
                      <a:pt x="129" y="8"/>
                      <a:pt x="146" y="25"/>
                    </a:cubicBezTo>
                    <a:cubicBezTo>
                      <a:pt x="162" y="42"/>
                      <a:pt x="170" y="63"/>
                      <a:pt x="170" y="88"/>
                    </a:cubicBezTo>
                    <a:cubicBezTo>
                      <a:pt x="170" y="114"/>
                      <a:pt x="162" y="137"/>
                      <a:pt x="146" y="157"/>
                    </a:cubicBezTo>
                    <a:close/>
                    <a:moveTo>
                      <a:pt x="346" y="157"/>
                    </a:moveTo>
                    <a:cubicBezTo>
                      <a:pt x="330" y="177"/>
                      <a:pt x="307" y="191"/>
                      <a:pt x="283" y="198"/>
                    </a:cubicBezTo>
                    <a:cubicBezTo>
                      <a:pt x="283" y="172"/>
                      <a:pt x="283" y="172"/>
                      <a:pt x="283" y="172"/>
                    </a:cubicBezTo>
                    <a:cubicBezTo>
                      <a:pt x="259" y="170"/>
                      <a:pt x="238" y="162"/>
                      <a:pt x="223" y="146"/>
                    </a:cubicBezTo>
                    <a:cubicBezTo>
                      <a:pt x="208" y="130"/>
                      <a:pt x="200" y="111"/>
                      <a:pt x="200" y="87"/>
                    </a:cubicBezTo>
                    <a:cubicBezTo>
                      <a:pt x="200" y="62"/>
                      <a:pt x="208" y="42"/>
                      <a:pt x="224" y="25"/>
                    </a:cubicBezTo>
                    <a:cubicBezTo>
                      <a:pt x="241" y="8"/>
                      <a:pt x="261" y="0"/>
                      <a:pt x="286" y="0"/>
                    </a:cubicBezTo>
                    <a:cubicBezTo>
                      <a:pt x="309" y="0"/>
                      <a:pt x="329" y="8"/>
                      <a:pt x="345" y="25"/>
                    </a:cubicBezTo>
                    <a:cubicBezTo>
                      <a:pt x="361" y="42"/>
                      <a:pt x="370" y="63"/>
                      <a:pt x="370" y="88"/>
                    </a:cubicBezTo>
                    <a:cubicBezTo>
                      <a:pt x="370" y="114"/>
                      <a:pt x="362" y="137"/>
                      <a:pt x="346" y="157"/>
                    </a:cubicBez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fontAlgn="base"/>
                <a:endParaRPr lang="id-ID" strike="noStrike" noProof="1">
                  <a:solidFill>
                    <a:schemeClr val="tx1">
                      <a:lumMod val="75000"/>
                      <a:lumOff val="25000"/>
                    </a:schemeClr>
                  </a:solidFill>
                </a:endParaRPr>
              </a:p>
            </p:txBody>
          </p:sp>
        </p:grpSp>
        <p:sp>
          <p:nvSpPr>
            <p:cNvPr id="98311" name="îṧḻide"/>
            <p:cNvSpPr/>
            <p:nvPr/>
          </p:nvSpPr>
          <p:spPr>
            <a:xfrm>
              <a:off x="1886587" y="3029923"/>
              <a:ext cx="1409066" cy="1498031"/>
            </a:xfrm>
            <a:custGeom>
              <a:avLst/>
              <a:gdLst/>
              <a:ahLst/>
              <a:cxnLst>
                <a:cxn ang="0">
                  <a:pos x="54244" y="339926"/>
                </a:cxn>
                <a:cxn ang="0">
                  <a:pos x="231959" y="478683"/>
                </a:cxn>
                <a:cxn ang="0">
                  <a:pos x="236609" y="476619"/>
                </a:cxn>
                <a:cxn ang="0">
                  <a:pos x="230409" y="474556"/>
                </a:cxn>
                <a:cxn ang="0">
                  <a:pos x="182364" y="420911"/>
                </a:cxn>
                <a:cxn ang="0">
                  <a:pos x="54244" y="339926"/>
                </a:cxn>
                <a:cxn ang="0">
                  <a:pos x="47527" y="201170"/>
                </a:cxn>
                <a:cxn ang="0">
                  <a:pos x="39262" y="259974"/>
                </a:cxn>
                <a:cxn ang="0">
                  <a:pos x="39262" y="261005"/>
                </a:cxn>
                <a:cxn ang="0">
                  <a:pos x="161183" y="384803"/>
                </a:cxn>
                <a:cxn ang="0">
                  <a:pos x="131735" y="276996"/>
                </a:cxn>
                <a:cxn ang="0">
                  <a:pos x="47527" y="201170"/>
                </a:cxn>
                <a:cxn ang="0">
                  <a:pos x="116237" y="92847"/>
                </a:cxn>
                <a:cxn ang="0">
                  <a:pos x="58893" y="169705"/>
                </a:cxn>
                <a:cxn ang="0">
                  <a:pos x="131219" y="246562"/>
                </a:cxn>
                <a:cxn ang="0">
                  <a:pos x="149817" y="149588"/>
                </a:cxn>
                <a:cxn ang="0">
                  <a:pos x="116237" y="92847"/>
                </a:cxn>
                <a:cxn ang="0">
                  <a:pos x="221627" y="42812"/>
                </a:cxn>
                <a:cxn ang="0">
                  <a:pos x="141551" y="74277"/>
                </a:cxn>
                <a:cxn ang="0">
                  <a:pos x="163250" y="119670"/>
                </a:cxn>
                <a:cxn ang="0">
                  <a:pos x="221627" y="42812"/>
                </a:cxn>
                <a:cxn ang="0">
                  <a:pos x="496258" y="42591"/>
                </a:cxn>
                <a:cxn ang="0">
                  <a:pos x="574479" y="399780"/>
                </a:cxn>
                <a:cxn ang="0">
                  <a:pos x="343540" y="479226"/>
                </a:cxn>
                <a:cxn ang="0">
                  <a:pos x="374538" y="417320"/>
                </a:cxn>
                <a:cxn ang="0">
                  <a:pos x="444285" y="402875"/>
                </a:cxn>
                <a:cxn ang="0">
                  <a:pos x="468050" y="393590"/>
                </a:cxn>
                <a:cxn ang="0">
                  <a:pos x="487683" y="382756"/>
                </a:cxn>
                <a:cxn ang="0">
                  <a:pos x="494399" y="377082"/>
                </a:cxn>
                <a:cxn ang="0">
                  <a:pos x="499049" y="372439"/>
                </a:cxn>
                <a:cxn ang="0">
                  <a:pos x="502666" y="367280"/>
                </a:cxn>
                <a:cxn ang="0">
                  <a:pos x="498532" y="371923"/>
                </a:cxn>
                <a:cxn ang="0">
                  <a:pos x="493366" y="376050"/>
                </a:cxn>
                <a:cxn ang="0">
                  <a:pos x="486133" y="380693"/>
                </a:cxn>
                <a:cxn ang="0">
                  <a:pos x="465984" y="388947"/>
                </a:cxn>
                <a:cxn ang="0">
                  <a:pos x="442219" y="395137"/>
                </a:cxn>
                <a:cxn ang="0">
                  <a:pos x="395720" y="401844"/>
                </a:cxn>
                <a:cxn ang="0">
                  <a:pos x="381771" y="402360"/>
                </a:cxn>
                <a:cxn ang="0">
                  <a:pos x="408120" y="345097"/>
                </a:cxn>
                <a:cxn ang="0">
                  <a:pos x="465467" y="331169"/>
                </a:cxn>
                <a:cxn ang="0">
                  <a:pos x="486133" y="322914"/>
                </a:cxn>
                <a:cxn ang="0">
                  <a:pos x="503182" y="313112"/>
                </a:cxn>
                <a:cxn ang="0">
                  <a:pos x="509382" y="308469"/>
                </a:cxn>
                <a:cxn ang="0">
                  <a:pos x="513515" y="303826"/>
                </a:cxn>
                <a:cxn ang="0">
                  <a:pos x="516099" y="299699"/>
                </a:cxn>
                <a:cxn ang="0">
                  <a:pos x="512998" y="303826"/>
                </a:cxn>
                <a:cxn ang="0">
                  <a:pos x="508348" y="307438"/>
                </a:cxn>
                <a:cxn ang="0">
                  <a:pos x="502149" y="311564"/>
                </a:cxn>
                <a:cxn ang="0">
                  <a:pos x="484583" y="318787"/>
                </a:cxn>
                <a:cxn ang="0">
                  <a:pos x="463401" y="323946"/>
                </a:cxn>
                <a:cxn ang="0">
                  <a:pos x="423103" y="329621"/>
                </a:cxn>
                <a:cxn ang="0">
                  <a:pos x="413803" y="330136"/>
                </a:cxn>
                <a:cxn ang="0">
                  <a:pos x="437052" y="271842"/>
                </a:cxn>
                <a:cxn ang="0">
                  <a:pos x="437052" y="272873"/>
                </a:cxn>
                <a:cxn ang="0">
                  <a:pos x="483033" y="262040"/>
                </a:cxn>
                <a:cxn ang="0">
                  <a:pos x="499566" y="255849"/>
                </a:cxn>
                <a:cxn ang="0">
                  <a:pos x="512482" y="248111"/>
                </a:cxn>
                <a:cxn ang="0">
                  <a:pos x="517648" y="244499"/>
                </a:cxn>
                <a:cxn ang="0">
                  <a:pos x="520748" y="240889"/>
                </a:cxn>
                <a:cxn ang="0">
                  <a:pos x="522814" y="237794"/>
                </a:cxn>
                <a:cxn ang="0">
                  <a:pos x="520231" y="240889"/>
                </a:cxn>
                <a:cxn ang="0">
                  <a:pos x="516615" y="243468"/>
                </a:cxn>
                <a:cxn ang="0">
                  <a:pos x="511965" y="246563"/>
                </a:cxn>
                <a:cxn ang="0">
                  <a:pos x="498016" y="252238"/>
                </a:cxn>
                <a:cxn ang="0">
                  <a:pos x="482000" y="256365"/>
                </a:cxn>
                <a:cxn ang="0">
                  <a:pos x="450484" y="261008"/>
                </a:cxn>
                <a:cxn ang="0">
                  <a:pos x="441185" y="261524"/>
                </a:cxn>
                <a:cxn ang="0">
                  <a:pos x="446868" y="239341"/>
                </a:cxn>
                <a:cxn ang="0">
                  <a:pos x="436535" y="263071"/>
                </a:cxn>
                <a:cxn ang="0">
                  <a:pos x="436018" y="263071"/>
                </a:cxn>
                <a:cxn ang="0">
                  <a:pos x="427235" y="256881"/>
                </a:cxn>
                <a:cxn ang="0">
                  <a:pos x="405536" y="237794"/>
                </a:cxn>
                <a:cxn ang="0">
                  <a:pos x="395204" y="226960"/>
                </a:cxn>
                <a:cxn ang="0">
                  <a:pos x="387454" y="216127"/>
                </a:cxn>
                <a:cxn ang="0">
                  <a:pos x="385387" y="210967"/>
                </a:cxn>
                <a:cxn ang="0">
                  <a:pos x="384355" y="207356"/>
                </a:cxn>
                <a:cxn ang="0">
                  <a:pos x="383837" y="203745"/>
                </a:cxn>
                <a:cxn ang="0">
                  <a:pos x="383837" y="207356"/>
                </a:cxn>
                <a:cxn ang="0">
                  <a:pos x="384355" y="211484"/>
                </a:cxn>
                <a:cxn ang="0">
                  <a:pos x="386420" y="216642"/>
                </a:cxn>
                <a:cxn ang="0">
                  <a:pos x="392620" y="228508"/>
                </a:cxn>
                <a:cxn ang="0">
                  <a:pos x="401920" y="241404"/>
                </a:cxn>
                <a:cxn ang="0">
                  <a:pos x="431369" y="272357"/>
                </a:cxn>
                <a:cxn ang="0">
                  <a:pos x="432402" y="270809"/>
                </a:cxn>
                <a:cxn ang="0">
                  <a:pos x="400887" y="336327"/>
                </a:cxn>
                <a:cxn ang="0">
                  <a:pos x="390037" y="328073"/>
                </a:cxn>
                <a:cxn ang="0">
                  <a:pos x="362656" y="304859"/>
                </a:cxn>
                <a:cxn ang="0">
                  <a:pos x="349739" y="290929"/>
                </a:cxn>
                <a:cxn ang="0">
                  <a:pos x="340439" y="277000"/>
                </a:cxn>
                <a:cxn ang="0">
                  <a:pos x="337340" y="271326"/>
                </a:cxn>
                <a:cxn ang="0">
                  <a:pos x="336307" y="266166"/>
                </a:cxn>
                <a:cxn ang="0">
                  <a:pos x="335273" y="261524"/>
                </a:cxn>
                <a:cxn ang="0">
                  <a:pos x="335789" y="266166"/>
                </a:cxn>
                <a:cxn ang="0">
                  <a:pos x="336307" y="271326"/>
                </a:cxn>
                <a:cxn ang="0">
                  <a:pos x="338372" y="278032"/>
                </a:cxn>
                <a:cxn ang="0">
                  <a:pos x="346639" y="292993"/>
                </a:cxn>
                <a:cxn ang="0">
                  <a:pos x="358006" y="308985"/>
                </a:cxn>
                <a:cxn ang="0">
                  <a:pos x="395204" y="347676"/>
                </a:cxn>
                <a:cxn ang="0">
                  <a:pos x="365755" y="402875"/>
                </a:cxn>
                <a:cxn ang="0">
                  <a:pos x="350773" y="391527"/>
                </a:cxn>
                <a:cxn ang="0">
                  <a:pos x="315124" y="361089"/>
                </a:cxn>
                <a:cxn ang="0">
                  <a:pos x="298591" y="342517"/>
                </a:cxn>
                <a:cxn ang="0">
                  <a:pos x="286192" y="324978"/>
                </a:cxn>
                <a:cxn ang="0">
                  <a:pos x="282575" y="317240"/>
                </a:cxn>
                <a:cxn ang="0">
                  <a:pos x="280508" y="310533"/>
                </a:cxn>
                <a:cxn ang="0">
                  <a:pos x="279476" y="304859"/>
                </a:cxn>
                <a:cxn ang="0">
                  <a:pos x="279476" y="310533"/>
                </a:cxn>
                <a:cxn ang="0">
                  <a:pos x="281026" y="317240"/>
                </a:cxn>
                <a:cxn ang="0">
                  <a:pos x="283609" y="326009"/>
                </a:cxn>
                <a:cxn ang="0">
                  <a:pos x="293942" y="345613"/>
                </a:cxn>
                <a:cxn ang="0">
                  <a:pos x="309440" y="366248"/>
                </a:cxn>
                <a:cxn ang="0">
                  <a:pos x="357488" y="416804"/>
                </a:cxn>
                <a:cxn ang="0">
                  <a:pos x="251576" y="597364"/>
                </a:cxn>
                <a:cxn ang="0">
                  <a:pos x="194746" y="586014"/>
                </a:cxn>
                <a:cxn ang="0">
                  <a:pos x="306857" y="461171"/>
                </a:cxn>
                <a:cxn ang="0">
                  <a:pos x="242794" y="256881"/>
                </a:cxn>
                <a:cxn ang="0">
                  <a:pos x="491816" y="43822"/>
                </a:cxn>
                <a:cxn ang="0">
                  <a:pos x="496258" y="42591"/>
                </a:cxn>
                <a:cxn ang="0">
                  <a:pos x="260373" y="0"/>
                </a:cxn>
                <a:cxn ang="0">
                  <a:pos x="428789" y="62415"/>
                </a:cxn>
                <a:cxn ang="0">
                  <a:pos x="406059" y="75310"/>
                </a:cxn>
                <a:cxn ang="0">
                  <a:pos x="364729" y="99553"/>
                </a:cxn>
                <a:cxn ang="0">
                  <a:pos x="375062" y="71183"/>
                </a:cxn>
                <a:cxn ang="0">
                  <a:pos x="299636" y="42812"/>
                </a:cxn>
                <a:cxn ang="0">
                  <a:pos x="351297" y="108323"/>
                </a:cxn>
                <a:cxn ang="0">
                  <a:pos x="326500" y="124829"/>
                </a:cxn>
                <a:cxn ang="0">
                  <a:pos x="260373" y="49003"/>
                </a:cxn>
                <a:cxn ang="0">
                  <a:pos x="185464" y="141851"/>
                </a:cxn>
                <a:cxn ang="0">
                  <a:pos x="257790" y="166095"/>
                </a:cxn>
                <a:cxn ang="0">
                  <a:pos x="276905" y="164547"/>
                </a:cxn>
                <a:cxn ang="0">
                  <a:pos x="249007" y="194981"/>
                </a:cxn>
                <a:cxn ang="0">
                  <a:pos x="174098" y="169705"/>
                </a:cxn>
                <a:cxn ang="0">
                  <a:pos x="160149" y="254816"/>
                </a:cxn>
                <a:cxn ang="0">
                  <a:pos x="160666" y="262038"/>
                </a:cxn>
                <a:cxn ang="0">
                  <a:pos x="207679" y="277512"/>
                </a:cxn>
                <a:cxn ang="0">
                  <a:pos x="203545" y="303303"/>
                </a:cxn>
                <a:cxn ang="0">
                  <a:pos x="162732" y="291439"/>
                </a:cxn>
                <a:cxn ang="0">
                  <a:pos x="201996" y="398214"/>
                </a:cxn>
                <a:cxn ang="0">
                  <a:pos x="218528" y="401310"/>
                </a:cxn>
                <a:cxn ang="0">
                  <a:pos x="234026" y="430196"/>
                </a:cxn>
                <a:cxn ang="0">
                  <a:pos x="226277" y="429680"/>
                </a:cxn>
                <a:cxn ang="0">
                  <a:pos x="249007" y="451344"/>
                </a:cxn>
                <a:cxn ang="0">
                  <a:pos x="260890" y="465271"/>
                </a:cxn>
                <a:cxn ang="0">
                  <a:pos x="221111" y="516338"/>
                </a:cxn>
                <a:cxn ang="0">
                  <a:pos x="0" y="259974"/>
                </a:cxn>
                <a:cxn ang="0">
                  <a:pos x="2583" y="225413"/>
                </a:cxn>
                <a:cxn ang="0">
                  <a:pos x="23247" y="153715"/>
                </a:cxn>
                <a:cxn ang="0">
                  <a:pos x="40812" y="121218"/>
                </a:cxn>
                <a:cxn ang="0">
                  <a:pos x="48561" y="109869"/>
                </a:cxn>
                <a:cxn ang="0">
                  <a:pos x="108489" y="49518"/>
                </a:cxn>
                <a:cxn ang="0">
                  <a:pos x="108489" y="46424"/>
                </a:cxn>
                <a:cxn ang="0">
                  <a:pos x="112104" y="46424"/>
                </a:cxn>
                <a:cxn ang="0">
                  <a:pos x="260373" y="0"/>
                </a:cxn>
              </a:cxnLst>
              <a:pathLst>
                <a:path w="585452" h="597115">
                  <a:moveTo>
                    <a:pt x="54222" y="339785"/>
                  </a:moveTo>
                  <a:cubicBezTo>
                    <a:pt x="83140" y="413517"/>
                    <a:pt x="150788" y="468172"/>
                    <a:pt x="231863" y="478484"/>
                  </a:cubicBezTo>
                  <a:cubicBezTo>
                    <a:pt x="233412" y="477968"/>
                    <a:pt x="234962" y="476937"/>
                    <a:pt x="236511" y="476421"/>
                  </a:cubicBezTo>
                  <a:cubicBezTo>
                    <a:pt x="234445" y="475906"/>
                    <a:pt x="232380" y="474874"/>
                    <a:pt x="230314" y="474359"/>
                  </a:cubicBezTo>
                  <a:cubicBezTo>
                    <a:pt x="212240" y="458891"/>
                    <a:pt x="196232" y="440844"/>
                    <a:pt x="182289" y="420736"/>
                  </a:cubicBezTo>
                  <a:cubicBezTo>
                    <a:pt x="131165" y="406299"/>
                    <a:pt x="86755" y="377425"/>
                    <a:pt x="54222" y="339785"/>
                  </a:cubicBezTo>
                  <a:close/>
                  <a:moveTo>
                    <a:pt x="47508" y="201087"/>
                  </a:moveTo>
                  <a:cubicBezTo>
                    <a:pt x="42344" y="220164"/>
                    <a:pt x="39246" y="239757"/>
                    <a:pt x="39246" y="259866"/>
                  </a:cubicBezTo>
                  <a:cubicBezTo>
                    <a:pt x="39246" y="260382"/>
                    <a:pt x="39246" y="260897"/>
                    <a:pt x="39246" y="260897"/>
                  </a:cubicBezTo>
                  <a:cubicBezTo>
                    <a:pt x="59386" y="316067"/>
                    <a:pt x="103796" y="360410"/>
                    <a:pt x="161116" y="384643"/>
                  </a:cubicBezTo>
                  <a:cubicBezTo>
                    <a:pt x="145108" y="352160"/>
                    <a:pt x="134780" y="315552"/>
                    <a:pt x="131681" y="276881"/>
                  </a:cubicBezTo>
                  <a:cubicBezTo>
                    <a:pt x="97599" y="258319"/>
                    <a:pt x="68681" y="232023"/>
                    <a:pt x="47508" y="201087"/>
                  </a:cubicBezTo>
                  <a:close/>
                  <a:moveTo>
                    <a:pt x="116189" y="92809"/>
                  </a:moveTo>
                  <a:cubicBezTo>
                    <a:pt x="91402" y="113949"/>
                    <a:pt x="72296" y="140245"/>
                    <a:pt x="58869" y="169635"/>
                  </a:cubicBezTo>
                  <a:cubicBezTo>
                    <a:pt x="75394" y="200571"/>
                    <a:pt x="100698" y="226867"/>
                    <a:pt x="131165" y="246460"/>
                  </a:cubicBezTo>
                  <a:cubicBezTo>
                    <a:pt x="132198" y="212430"/>
                    <a:pt x="138911" y="179431"/>
                    <a:pt x="149755" y="149526"/>
                  </a:cubicBezTo>
                  <a:cubicBezTo>
                    <a:pt x="134780" y="133542"/>
                    <a:pt x="122903" y="114465"/>
                    <a:pt x="116189" y="92809"/>
                  </a:cubicBezTo>
                  <a:close/>
                  <a:moveTo>
                    <a:pt x="221535" y="42795"/>
                  </a:moveTo>
                  <a:cubicBezTo>
                    <a:pt x="192100" y="47951"/>
                    <a:pt x="165247" y="58779"/>
                    <a:pt x="141493" y="74247"/>
                  </a:cubicBezTo>
                  <a:cubicBezTo>
                    <a:pt x="145108" y="91263"/>
                    <a:pt x="152854" y="106731"/>
                    <a:pt x="163182" y="119621"/>
                  </a:cubicBezTo>
                  <a:cubicBezTo>
                    <a:pt x="178157" y="90231"/>
                    <a:pt x="197781" y="64451"/>
                    <a:pt x="221535" y="42795"/>
                  </a:cubicBezTo>
                  <a:close/>
                  <a:moveTo>
                    <a:pt x="496052" y="42574"/>
                  </a:moveTo>
                  <a:cubicBezTo>
                    <a:pt x="518886" y="70288"/>
                    <a:pt x="618524" y="296739"/>
                    <a:pt x="574240" y="399614"/>
                  </a:cubicBezTo>
                  <a:cubicBezTo>
                    <a:pt x="527245" y="507905"/>
                    <a:pt x="411049" y="503264"/>
                    <a:pt x="343397" y="479027"/>
                  </a:cubicBezTo>
                  <a:cubicBezTo>
                    <a:pt x="350110" y="460979"/>
                    <a:pt x="365603" y="438805"/>
                    <a:pt x="374382" y="417147"/>
                  </a:cubicBezTo>
                  <a:cubicBezTo>
                    <a:pt x="382645" y="415600"/>
                    <a:pt x="415697" y="411990"/>
                    <a:pt x="444100" y="402708"/>
                  </a:cubicBezTo>
                  <a:cubicBezTo>
                    <a:pt x="452363" y="400130"/>
                    <a:pt x="460626" y="397036"/>
                    <a:pt x="467856" y="393426"/>
                  </a:cubicBezTo>
                  <a:cubicBezTo>
                    <a:pt x="475086" y="390332"/>
                    <a:pt x="482316" y="386723"/>
                    <a:pt x="487480" y="382597"/>
                  </a:cubicBezTo>
                  <a:cubicBezTo>
                    <a:pt x="490062" y="381050"/>
                    <a:pt x="492645" y="378988"/>
                    <a:pt x="494194" y="376925"/>
                  </a:cubicBezTo>
                  <a:cubicBezTo>
                    <a:pt x="496260" y="375378"/>
                    <a:pt x="498325" y="373831"/>
                    <a:pt x="498842" y="372284"/>
                  </a:cubicBezTo>
                  <a:cubicBezTo>
                    <a:pt x="500907" y="368674"/>
                    <a:pt x="502457" y="367127"/>
                    <a:pt x="502457" y="367127"/>
                  </a:cubicBezTo>
                  <a:cubicBezTo>
                    <a:pt x="502457" y="367127"/>
                    <a:pt x="500907" y="368674"/>
                    <a:pt x="498325" y="371768"/>
                  </a:cubicBezTo>
                  <a:cubicBezTo>
                    <a:pt x="497292" y="373315"/>
                    <a:pt x="495227" y="374347"/>
                    <a:pt x="493161" y="375894"/>
                  </a:cubicBezTo>
                  <a:cubicBezTo>
                    <a:pt x="491612" y="377441"/>
                    <a:pt x="489030" y="378988"/>
                    <a:pt x="485931" y="380535"/>
                  </a:cubicBezTo>
                  <a:cubicBezTo>
                    <a:pt x="480767" y="383629"/>
                    <a:pt x="473537" y="386207"/>
                    <a:pt x="465790" y="388785"/>
                  </a:cubicBezTo>
                  <a:cubicBezTo>
                    <a:pt x="458560" y="391364"/>
                    <a:pt x="450297" y="393426"/>
                    <a:pt x="442035" y="394973"/>
                  </a:cubicBezTo>
                  <a:cubicBezTo>
                    <a:pt x="424992" y="398583"/>
                    <a:pt x="407950" y="400130"/>
                    <a:pt x="395556" y="401677"/>
                  </a:cubicBezTo>
                  <a:cubicBezTo>
                    <a:pt x="391425" y="401677"/>
                    <a:pt x="384711" y="402193"/>
                    <a:pt x="381612" y="402193"/>
                  </a:cubicBezTo>
                  <a:cubicBezTo>
                    <a:pt x="389359" y="383629"/>
                    <a:pt x="400204" y="364033"/>
                    <a:pt x="407950" y="344954"/>
                  </a:cubicBezTo>
                  <a:cubicBezTo>
                    <a:pt x="414664" y="343407"/>
                    <a:pt x="440485" y="338766"/>
                    <a:pt x="465274" y="331031"/>
                  </a:cubicBezTo>
                  <a:cubicBezTo>
                    <a:pt x="472504" y="328452"/>
                    <a:pt x="479734" y="325874"/>
                    <a:pt x="485931" y="322780"/>
                  </a:cubicBezTo>
                  <a:cubicBezTo>
                    <a:pt x="492645" y="319686"/>
                    <a:pt x="498325" y="316592"/>
                    <a:pt x="502973" y="312982"/>
                  </a:cubicBezTo>
                  <a:cubicBezTo>
                    <a:pt x="505555" y="311435"/>
                    <a:pt x="507621" y="309888"/>
                    <a:pt x="509170" y="308341"/>
                  </a:cubicBezTo>
                  <a:cubicBezTo>
                    <a:pt x="510720" y="306794"/>
                    <a:pt x="512269" y="305247"/>
                    <a:pt x="513302" y="303700"/>
                  </a:cubicBezTo>
                  <a:cubicBezTo>
                    <a:pt x="514851" y="301122"/>
                    <a:pt x="515884" y="299575"/>
                    <a:pt x="515884" y="299575"/>
                  </a:cubicBezTo>
                  <a:cubicBezTo>
                    <a:pt x="515884" y="299575"/>
                    <a:pt x="514851" y="301122"/>
                    <a:pt x="512785" y="303700"/>
                  </a:cubicBezTo>
                  <a:cubicBezTo>
                    <a:pt x="511752" y="304732"/>
                    <a:pt x="510203" y="305763"/>
                    <a:pt x="508137" y="307310"/>
                  </a:cubicBezTo>
                  <a:cubicBezTo>
                    <a:pt x="506588" y="308857"/>
                    <a:pt x="504522" y="309888"/>
                    <a:pt x="501940" y="311435"/>
                  </a:cubicBezTo>
                  <a:cubicBezTo>
                    <a:pt x="497292" y="314014"/>
                    <a:pt x="491095" y="316592"/>
                    <a:pt x="484382" y="318655"/>
                  </a:cubicBezTo>
                  <a:cubicBezTo>
                    <a:pt x="477668" y="320717"/>
                    <a:pt x="470438" y="322264"/>
                    <a:pt x="463208" y="323811"/>
                  </a:cubicBezTo>
                  <a:cubicBezTo>
                    <a:pt x="448748" y="326905"/>
                    <a:pt x="433772" y="328452"/>
                    <a:pt x="422927" y="329484"/>
                  </a:cubicBezTo>
                  <a:cubicBezTo>
                    <a:pt x="419312" y="329999"/>
                    <a:pt x="416213" y="329999"/>
                    <a:pt x="413631" y="329999"/>
                  </a:cubicBezTo>
                  <a:cubicBezTo>
                    <a:pt x="421894" y="309373"/>
                    <a:pt x="429640" y="289261"/>
                    <a:pt x="436870" y="271729"/>
                  </a:cubicBezTo>
                  <a:lnTo>
                    <a:pt x="436870" y="272760"/>
                  </a:lnTo>
                  <a:cubicBezTo>
                    <a:pt x="436870" y="272760"/>
                    <a:pt x="460626" y="269150"/>
                    <a:pt x="482832" y="261931"/>
                  </a:cubicBezTo>
                  <a:cubicBezTo>
                    <a:pt x="488513" y="259868"/>
                    <a:pt x="494194" y="257806"/>
                    <a:pt x="499358" y="255743"/>
                  </a:cubicBezTo>
                  <a:cubicBezTo>
                    <a:pt x="504522" y="253165"/>
                    <a:pt x="509170" y="250586"/>
                    <a:pt x="512269" y="248008"/>
                  </a:cubicBezTo>
                  <a:cubicBezTo>
                    <a:pt x="514335" y="246977"/>
                    <a:pt x="515884" y="245430"/>
                    <a:pt x="517433" y="244398"/>
                  </a:cubicBezTo>
                  <a:cubicBezTo>
                    <a:pt x="518466" y="242851"/>
                    <a:pt x="519499" y="241820"/>
                    <a:pt x="520532" y="240789"/>
                  </a:cubicBezTo>
                  <a:cubicBezTo>
                    <a:pt x="521565" y="238726"/>
                    <a:pt x="522597" y="237695"/>
                    <a:pt x="522597" y="237695"/>
                  </a:cubicBezTo>
                  <a:cubicBezTo>
                    <a:pt x="522597" y="237695"/>
                    <a:pt x="521565" y="238726"/>
                    <a:pt x="520015" y="240789"/>
                  </a:cubicBezTo>
                  <a:cubicBezTo>
                    <a:pt x="519499" y="241820"/>
                    <a:pt x="517950" y="242336"/>
                    <a:pt x="516400" y="243367"/>
                  </a:cubicBezTo>
                  <a:cubicBezTo>
                    <a:pt x="515367" y="244398"/>
                    <a:pt x="513302" y="245430"/>
                    <a:pt x="511752" y="246461"/>
                  </a:cubicBezTo>
                  <a:cubicBezTo>
                    <a:pt x="507621" y="248524"/>
                    <a:pt x="502973" y="250586"/>
                    <a:pt x="497809" y="252133"/>
                  </a:cubicBezTo>
                  <a:cubicBezTo>
                    <a:pt x="492645" y="253680"/>
                    <a:pt x="487480" y="255227"/>
                    <a:pt x="481800" y="256259"/>
                  </a:cubicBezTo>
                  <a:cubicBezTo>
                    <a:pt x="470438" y="258837"/>
                    <a:pt x="459077" y="259868"/>
                    <a:pt x="450297" y="260900"/>
                  </a:cubicBezTo>
                  <a:cubicBezTo>
                    <a:pt x="446682" y="260900"/>
                    <a:pt x="443584" y="261415"/>
                    <a:pt x="441002" y="261415"/>
                  </a:cubicBezTo>
                  <a:cubicBezTo>
                    <a:pt x="467340" y="194894"/>
                    <a:pt x="479734" y="162407"/>
                    <a:pt x="446682" y="239242"/>
                  </a:cubicBezTo>
                  <a:cubicBezTo>
                    <a:pt x="443067" y="246977"/>
                    <a:pt x="436354" y="262962"/>
                    <a:pt x="436354" y="262962"/>
                  </a:cubicBezTo>
                  <a:cubicBezTo>
                    <a:pt x="435837" y="262962"/>
                    <a:pt x="435837" y="262962"/>
                    <a:pt x="435837" y="262962"/>
                  </a:cubicBezTo>
                  <a:cubicBezTo>
                    <a:pt x="434288" y="261931"/>
                    <a:pt x="431190" y="259868"/>
                    <a:pt x="427058" y="256774"/>
                  </a:cubicBezTo>
                  <a:cubicBezTo>
                    <a:pt x="420861" y="251618"/>
                    <a:pt x="413115" y="245430"/>
                    <a:pt x="405368" y="237695"/>
                  </a:cubicBezTo>
                  <a:cubicBezTo>
                    <a:pt x="401753" y="234085"/>
                    <a:pt x="398138" y="230475"/>
                    <a:pt x="395040" y="226866"/>
                  </a:cubicBezTo>
                  <a:cubicBezTo>
                    <a:pt x="391941" y="222740"/>
                    <a:pt x="389359" y="219131"/>
                    <a:pt x="387293" y="216037"/>
                  </a:cubicBezTo>
                  <a:cubicBezTo>
                    <a:pt x="386777" y="213974"/>
                    <a:pt x="385744" y="212427"/>
                    <a:pt x="385227" y="210880"/>
                  </a:cubicBezTo>
                  <a:cubicBezTo>
                    <a:pt x="384711" y="209333"/>
                    <a:pt x="384195" y="208302"/>
                    <a:pt x="384195" y="207270"/>
                  </a:cubicBezTo>
                  <a:cubicBezTo>
                    <a:pt x="383678" y="204692"/>
                    <a:pt x="383678" y="203661"/>
                    <a:pt x="383678" y="203661"/>
                  </a:cubicBezTo>
                  <a:cubicBezTo>
                    <a:pt x="383678" y="203661"/>
                    <a:pt x="383678" y="204692"/>
                    <a:pt x="383678" y="207270"/>
                  </a:cubicBezTo>
                  <a:cubicBezTo>
                    <a:pt x="383678" y="208302"/>
                    <a:pt x="384195" y="209849"/>
                    <a:pt x="384195" y="211396"/>
                  </a:cubicBezTo>
                  <a:cubicBezTo>
                    <a:pt x="384711" y="212943"/>
                    <a:pt x="385227" y="214490"/>
                    <a:pt x="386260" y="216552"/>
                  </a:cubicBezTo>
                  <a:cubicBezTo>
                    <a:pt x="387293" y="220162"/>
                    <a:pt x="389875" y="224287"/>
                    <a:pt x="392457" y="228413"/>
                  </a:cubicBezTo>
                  <a:cubicBezTo>
                    <a:pt x="395040" y="232538"/>
                    <a:pt x="398138" y="237179"/>
                    <a:pt x="401753" y="241304"/>
                  </a:cubicBezTo>
                  <a:cubicBezTo>
                    <a:pt x="415180" y="257806"/>
                    <a:pt x="431190" y="272244"/>
                    <a:pt x="431190" y="272244"/>
                  </a:cubicBezTo>
                  <a:lnTo>
                    <a:pt x="432222" y="270697"/>
                  </a:lnTo>
                  <a:cubicBezTo>
                    <a:pt x="421894" y="293387"/>
                    <a:pt x="411565" y="315561"/>
                    <a:pt x="400720" y="336187"/>
                  </a:cubicBezTo>
                  <a:cubicBezTo>
                    <a:pt x="398655" y="334640"/>
                    <a:pt x="394523" y="332062"/>
                    <a:pt x="389875" y="327937"/>
                  </a:cubicBezTo>
                  <a:cubicBezTo>
                    <a:pt x="382129" y="322264"/>
                    <a:pt x="371800" y="314014"/>
                    <a:pt x="362505" y="304732"/>
                  </a:cubicBezTo>
                  <a:cubicBezTo>
                    <a:pt x="357857" y="300091"/>
                    <a:pt x="353725" y="295449"/>
                    <a:pt x="349594" y="290808"/>
                  </a:cubicBezTo>
                  <a:cubicBezTo>
                    <a:pt x="345979" y="286167"/>
                    <a:pt x="342364" y="281526"/>
                    <a:pt x="340298" y="276885"/>
                  </a:cubicBezTo>
                  <a:cubicBezTo>
                    <a:pt x="338749" y="274823"/>
                    <a:pt x="337716" y="272760"/>
                    <a:pt x="337200" y="271213"/>
                  </a:cubicBezTo>
                  <a:cubicBezTo>
                    <a:pt x="336683" y="269150"/>
                    <a:pt x="336167" y="267603"/>
                    <a:pt x="336167" y="266056"/>
                  </a:cubicBezTo>
                  <a:cubicBezTo>
                    <a:pt x="335650" y="263478"/>
                    <a:pt x="335134" y="261415"/>
                    <a:pt x="335134" y="261415"/>
                  </a:cubicBezTo>
                  <a:cubicBezTo>
                    <a:pt x="335134" y="261415"/>
                    <a:pt x="335134" y="263478"/>
                    <a:pt x="335650" y="266056"/>
                  </a:cubicBezTo>
                  <a:cubicBezTo>
                    <a:pt x="335134" y="267603"/>
                    <a:pt x="336167" y="269150"/>
                    <a:pt x="336167" y="271213"/>
                  </a:cubicBezTo>
                  <a:cubicBezTo>
                    <a:pt x="336683" y="273276"/>
                    <a:pt x="337716" y="275338"/>
                    <a:pt x="338232" y="277917"/>
                  </a:cubicBezTo>
                  <a:cubicBezTo>
                    <a:pt x="340298" y="282558"/>
                    <a:pt x="342880" y="287714"/>
                    <a:pt x="346495" y="292871"/>
                  </a:cubicBezTo>
                  <a:cubicBezTo>
                    <a:pt x="349594" y="298544"/>
                    <a:pt x="353725" y="303700"/>
                    <a:pt x="357857" y="308857"/>
                  </a:cubicBezTo>
                  <a:cubicBezTo>
                    <a:pt x="374899" y="329484"/>
                    <a:pt x="395040" y="347532"/>
                    <a:pt x="395040" y="347532"/>
                  </a:cubicBezTo>
                  <a:cubicBezTo>
                    <a:pt x="385227" y="366612"/>
                    <a:pt x="375415" y="385176"/>
                    <a:pt x="365603" y="402708"/>
                  </a:cubicBezTo>
                  <a:cubicBezTo>
                    <a:pt x="362505" y="400646"/>
                    <a:pt x="357340" y="397036"/>
                    <a:pt x="350627" y="391364"/>
                  </a:cubicBezTo>
                  <a:cubicBezTo>
                    <a:pt x="340815" y="383629"/>
                    <a:pt x="327387" y="372800"/>
                    <a:pt x="314993" y="360939"/>
                  </a:cubicBezTo>
                  <a:cubicBezTo>
                    <a:pt x="309312" y="354751"/>
                    <a:pt x="303115" y="348563"/>
                    <a:pt x="298467" y="342375"/>
                  </a:cubicBezTo>
                  <a:cubicBezTo>
                    <a:pt x="293303" y="336187"/>
                    <a:pt x="288655" y="330515"/>
                    <a:pt x="286073" y="324843"/>
                  </a:cubicBezTo>
                  <a:cubicBezTo>
                    <a:pt x="284524" y="321749"/>
                    <a:pt x="282975" y="319170"/>
                    <a:pt x="282458" y="317108"/>
                  </a:cubicBezTo>
                  <a:cubicBezTo>
                    <a:pt x="281425" y="314529"/>
                    <a:pt x="280392" y="312467"/>
                    <a:pt x="280392" y="310404"/>
                  </a:cubicBezTo>
                  <a:cubicBezTo>
                    <a:pt x="279876" y="306794"/>
                    <a:pt x="279360" y="304732"/>
                    <a:pt x="279360" y="304732"/>
                  </a:cubicBezTo>
                  <a:cubicBezTo>
                    <a:pt x="279360" y="304732"/>
                    <a:pt x="279360" y="306794"/>
                    <a:pt x="279360" y="310404"/>
                  </a:cubicBezTo>
                  <a:cubicBezTo>
                    <a:pt x="279360" y="312467"/>
                    <a:pt x="280392" y="314529"/>
                    <a:pt x="280909" y="317108"/>
                  </a:cubicBezTo>
                  <a:cubicBezTo>
                    <a:pt x="281425" y="320202"/>
                    <a:pt x="282458" y="322780"/>
                    <a:pt x="283491" y="325874"/>
                  </a:cubicBezTo>
                  <a:cubicBezTo>
                    <a:pt x="286073" y="332062"/>
                    <a:pt x="289688" y="338766"/>
                    <a:pt x="293820" y="345469"/>
                  </a:cubicBezTo>
                  <a:cubicBezTo>
                    <a:pt x="298467" y="352689"/>
                    <a:pt x="303632" y="359392"/>
                    <a:pt x="309312" y="366096"/>
                  </a:cubicBezTo>
                  <a:cubicBezTo>
                    <a:pt x="331002" y="393426"/>
                    <a:pt x="356824" y="416631"/>
                    <a:pt x="357340" y="416631"/>
                  </a:cubicBezTo>
                  <a:cubicBezTo>
                    <a:pt x="347528" y="433648"/>
                    <a:pt x="251472" y="597115"/>
                    <a:pt x="251472" y="597115"/>
                  </a:cubicBezTo>
                  <a:lnTo>
                    <a:pt x="194665" y="585770"/>
                  </a:lnTo>
                  <a:cubicBezTo>
                    <a:pt x="202412" y="577004"/>
                    <a:pt x="206027" y="607944"/>
                    <a:pt x="306730" y="460979"/>
                  </a:cubicBezTo>
                  <a:cubicBezTo>
                    <a:pt x="254571" y="423851"/>
                    <a:pt x="203445" y="347016"/>
                    <a:pt x="242693" y="256774"/>
                  </a:cubicBezTo>
                  <a:cubicBezTo>
                    <a:pt x="293303" y="139202"/>
                    <a:pt x="495743" y="85057"/>
                    <a:pt x="491612" y="43804"/>
                  </a:cubicBezTo>
                  <a:cubicBezTo>
                    <a:pt x="491095" y="38712"/>
                    <a:pt x="492790" y="38615"/>
                    <a:pt x="496052" y="42574"/>
                  </a:cubicBezTo>
                  <a:close/>
                  <a:moveTo>
                    <a:pt x="260265" y="0"/>
                  </a:moveTo>
                  <a:cubicBezTo>
                    <a:pt x="324299" y="0"/>
                    <a:pt x="383168" y="23718"/>
                    <a:pt x="428611" y="62389"/>
                  </a:cubicBezTo>
                  <a:cubicBezTo>
                    <a:pt x="420865" y="66513"/>
                    <a:pt x="413119" y="71154"/>
                    <a:pt x="405890" y="75279"/>
                  </a:cubicBezTo>
                  <a:cubicBezTo>
                    <a:pt x="392980" y="83013"/>
                    <a:pt x="379037" y="91263"/>
                    <a:pt x="364578" y="99512"/>
                  </a:cubicBezTo>
                  <a:cubicBezTo>
                    <a:pt x="369225" y="90747"/>
                    <a:pt x="372840" y="81466"/>
                    <a:pt x="374906" y="71154"/>
                  </a:cubicBezTo>
                  <a:cubicBezTo>
                    <a:pt x="352184" y="57748"/>
                    <a:pt x="326364" y="47436"/>
                    <a:pt x="299512" y="42795"/>
                  </a:cubicBezTo>
                  <a:cubicBezTo>
                    <a:pt x="319651" y="61357"/>
                    <a:pt x="336692" y="83528"/>
                    <a:pt x="351151" y="108278"/>
                  </a:cubicBezTo>
                  <a:cubicBezTo>
                    <a:pt x="342889" y="113434"/>
                    <a:pt x="334627" y="119105"/>
                    <a:pt x="326364" y="124777"/>
                  </a:cubicBezTo>
                  <a:cubicBezTo>
                    <a:pt x="309323" y="94356"/>
                    <a:pt x="287118" y="68576"/>
                    <a:pt x="260265" y="48983"/>
                  </a:cubicBezTo>
                  <a:cubicBezTo>
                    <a:pt x="228765" y="72185"/>
                    <a:pt x="202945" y="104153"/>
                    <a:pt x="185387" y="141792"/>
                  </a:cubicBezTo>
                  <a:cubicBezTo>
                    <a:pt x="205527" y="157260"/>
                    <a:pt x="230314" y="166026"/>
                    <a:pt x="257683" y="166026"/>
                  </a:cubicBezTo>
                  <a:cubicBezTo>
                    <a:pt x="264396" y="166026"/>
                    <a:pt x="270593" y="165510"/>
                    <a:pt x="276790" y="164479"/>
                  </a:cubicBezTo>
                  <a:cubicBezTo>
                    <a:pt x="266462" y="174275"/>
                    <a:pt x="257683" y="184587"/>
                    <a:pt x="248904" y="194900"/>
                  </a:cubicBezTo>
                  <a:cubicBezTo>
                    <a:pt x="221019" y="193353"/>
                    <a:pt x="195715" y="184587"/>
                    <a:pt x="174026" y="169635"/>
                  </a:cubicBezTo>
                  <a:cubicBezTo>
                    <a:pt x="165247" y="196446"/>
                    <a:pt x="160083" y="224805"/>
                    <a:pt x="160083" y="254710"/>
                  </a:cubicBezTo>
                  <a:cubicBezTo>
                    <a:pt x="160083" y="257288"/>
                    <a:pt x="160600" y="259866"/>
                    <a:pt x="160600" y="261929"/>
                  </a:cubicBezTo>
                  <a:cubicBezTo>
                    <a:pt x="175575" y="268631"/>
                    <a:pt x="191067" y="273788"/>
                    <a:pt x="207593" y="277397"/>
                  </a:cubicBezTo>
                  <a:cubicBezTo>
                    <a:pt x="205527" y="286162"/>
                    <a:pt x="204494" y="294412"/>
                    <a:pt x="203461" y="303177"/>
                  </a:cubicBezTo>
                  <a:cubicBezTo>
                    <a:pt x="189518" y="300084"/>
                    <a:pt x="175575" y="296474"/>
                    <a:pt x="162665" y="291318"/>
                  </a:cubicBezTo>
                  <a:cubicBezTo>
                    <a:pt x="168346" y="331020"/>
                    <a:pt x="181772" y="367112"/>
                    <a:pt x="201912" y="398049"/>
                  </a:cubicBezTo>
                  <a:cubicBezTo>
                    <a:pt x="207593" y="399596"/>
                    <a:pt x="213273" y="400111"/>
                    <a:pt x="218437" y="401143"/>
                  </a:cubicBezTo>
                  <a:cubicBezTo>
                    <a:pt x="223085" y="410939"/>
                    <a:pt x="228249" y="420736"/>
                    <a:pt x="233929" y="430017"/>
                  </a:cubicBezTo>
                  <a:cubicBezTo>
                    <a:pt x="231347" y="430017"/>
                    <a:pt x="228765" y="430017"/>
                    <a:pt x="226183" y="429501"/>
                  </a:cubicBezTo>
                  <a:cubicBezTo>
                    <a:pt x="233412" y="437751"/>
                    <a:pt x="240642" y="444454"/>
                    <a:pt x="248904" y="451156"/>
                  </a:cubicBezTo>
                  <a:cubicBezTo>
                    <a:pt x="252519" y="456313"/>
                    <a:pt x="256650" y="460953"/>
                    <a:pt x="260782" y="465078"/>
                  </a:cubicBezTo>
                  <a:cubicBezTo>
                    <a:pt x="242191" y="491374"/>
                    <a:pt x="229281" y="506842"/>
                    <a:pt x="221019" y="516123"/>
                  </a:cubicBezTo>
                  <a:cubicBezTo>
                    <a:pt x="96050" y="497561"/>
                    <a:pt x="0" y="389799"/>
                    <a:pt x="0" y="259866"/>
                  </a:cubicBezTo>
                  <a:cubicBezTo>
                    <a:pt x="0" y="248007"/>
                    <a:pt x="1033" y="236664"/>
                    <a:pt x="2582" y="225320"/>
                  </a:cubicBezTo>
                  <a:cubicBezTo>
                    <a:pt x="6197" y="200056"/>
                    <a:pt x="12910" y="176338"/>
                    <a:pt x="23238" y="153651"/>
                  </a:cubicBezTo>
                  <a:cubicBezTo>
                    <a:pt x="28402" y="142823"/>
                    <a:pt x="34082" y="131996"/>
                    <a:pt x="40795" y="121168"/>
                  </a:cubicBezTo>
                  <a:cubicBezTo>
                    <a:pt x="42861" y="117559"/>
                    <a:pt x="45443" y="113434"/>
                    <a:pt x="48541" y="109824"/>
                  </a:cubicBezTo>
                  <a:cubicBezTo>
                    <a:pt x="65066" y="86622"/>
                    <a:pt x="85206" y="65998"/>
                    <a:pt x="108444" y="49498"/>
                  </a:cubicBezTo>
                  <a:cubicBezTo>
                    <a:pt x="108444" y="48467"/>
                    <a:pt x="108444" y="47436"/>
                    <a:pt x="108444" y="46405"/>
                  </a:cubicBezTo>
                  <a:lnTo>
                    <a:pt x="112058" y="46405"/>
                  </a:lnTo>
                  <a:cubicBezTo>
                    <a:pt x="154403" y="17531"/>
                    <a:pt x="205011" y="0"/>
                    <a:pt x="260265" y="0"/>
                  </a:cubicBezTo>
                  <a:close/>
                </a:path>
              </a:pathLst>
            </a:custGeom>
            <a:solidFill>
              <a:schemeClr val="accent1"/>
            </a:solidFill>
            <a:ln w="9525">
              <a:noFill/>
            </a:ln>
          </p:spPr>
          <p:txBody>
            <a:bodyPr/>
            <a:p>
              <a:endParaRPr lang="zh-CN" altLang="en-US"/>
            </a:p>
          </p:txBody>
        </p:sp>
      </p:grpSp>
      <p:grpSp>
        <p:nvGrpSpPr>
          <p:cNvPr id="98313" name="íşlídê"/>
          <p:cNvGrpSpPr/>
          <p:nvPr/>
        </p:nvGrpSpPr>
        <p:grpSpPr>
          <a:xfrm>
            <a:off x="5292725" y="2185988"/>
            <a:ext cx="877888" cy="879475"/>
            <a:chOff x="3852543" y="1668897"/>
            <a:chExt cx="823456" cy="825634"/>
          </a:xfrm>
        </p:grpSpPr>
        <p:sp>
          <p:nvSpPr>
            <p:cNvPr id="98314" name="ïṧľíḓê"/>
            <p:cNvSpPr/>
            <p:nvPr/>
          </p:nvSpPr>
          <p:spPr>
            <a:xfrm>
              <a:off x="3852543" y="1668897"/>
              <a:ext cx="823456" cy="825634"/>
            </a:xfrm>
            <a:prstGeom prst="ellipse">
              <a:avLst/>
            </a:prstGeom>
            <a:solidFill>
              <a:schemeClr val="accent1"/>
            </a:solidFill>
            <a:ln w="28575" cap="flat" cmpd="sng">
              <a:solidFill>
                <a:schemeClr val="bg1"/>
              </a:solidFill>
              <a:prstDash val="solid"/>
              <a:round/>
              <a:headEnd type="none" w="med" len="med"/>
              <a:tailEnd type="none" w="med" len="med"/>
            </a:ln>
          </p:spPr>
          <p:txBody>
            <a:bodyPr wrap="square" lIns="91440" tIns="45720" rIns="91440" bIns="45720" anchor="ctr" anchorCtr="0"/>
            <a:p>
              <a:pPr algn="ctr"/>
              <a:endParaRPr lang="en-US" altLang="zh-CN" sz="3200" dirty="0">
                <a:solidFill>
                  <a:srgbClr val="404040"/>
                </a:solidFill>
                <a:latin typeface="Arial" panose="020B0604020202020204" pitchFamily="34" charset="0"/>
              </a:endParaRPr>
            </a:p>
          </p:txBody>
        </p:sp>
        <p:sp>
          <p:nvSpPr>
            <p:cNvPr id="98315" name="îṩ1îḍé"/>
            <p:cNvSpPr/>
            <p:nvPr/>
          </p:nvSpPr>
          <p:spPr>
            <a:xfrm>
              <a:off x="4053488" y="1885606"/>
              <a:ext cx="421566" cy="392214"/>
            </a:xfrm>
            <a:custGeom>
              <a:avLst/>
              <a:gdLst/>
              <a:ahLst/>
              <a:cxnLst>
                <a:cxn ang="0">
                  <a:pos x="264589" y="345446"/>
                </a:cxn>
                <a:cxn ang="0">
                  <a:pos x="275004" y="392214"/>
                </a:cxn>
                <a:cxn ang="0">
                  <a:pos x="264589" y="392214"/>
                </a:cxn>
                <a:cxn ang="0">
                  <a:pos x="156976" y="345446"/>
                </a:cxn>
                <a:cxn ang="0">
                  <a:pos x="156976" y="392214"/>
                </a:cxn>
                <a:cxn ang="0">
                  <a:pos x="146561" y="392214"/>
                </a:cxn>
                <a:cxn ang="0">
                  <a:pos x="210783" y="146698"/>
                </a:cxn>
                <a:cxn ang="0">
                  <a:pos x="162188" y="195225"/>
                </a:cxn>
                <a:cxn ang="0">
                  <a:pos x="210783" y="253058"/>
                </a:cxn>
                <a:cxn ang="0">
                  <a:pos x="259377" y="195225"/>
                </a:cxn>
                <a:cxn ang="0">
                  <a:pos x="210783" y="146698"/>
                </a:cxn>
                <a:cxn ang="0">
                  <a:pos x="204569" y="71138"/>
                </a:cxn>
                <a:cxn ang="0">
                  <a:pos x="216995" y="71138"/>
                </a:cxn>
                <a:cxn ang="0">
                  <a:pos x="361447" y="195558"/>
                </a:cxn>
                <a:cxn ang="0">
                  <a:pos x="364776" y="202759"/>
                </a:cxn>
                <a:cxn ang="0">
                  <a:pos x="364776" y="382686"/>
                </a:cxn>
                <a:cxn ang="0">
                  <a:pos x="355235" y="392214"/>
                </a:cxn>
                <a:cxn ang="0">
                  <a:pos x="314406" y="392214"/>
                </a:cxn>
                <a:cxn ang="0">
                  <a:pos x="290886" y="287183"/>
                </a:cxn>
                <a:cxn ang="0">
                  <a:pos x="281788" y="274774"/>
                </a:cxn>
                <a:cxn ang="0">
                  <a:pos x="218105" y="257380"/>
                </a:cxn>
                <a:cxn ang="0">
                  <a:pos x="213334" y="266908"/>
                </a:cxn>
                <a:cxn ang="0">
                  <a:pos x="213223" y="266908"/>
                </a:cxn>
                <a:cxn ang="0">
                  <a:pos x="226204" y="367507"/>
                </a:cxn>
                <a:cxn ang="0">
                  <a:pos x="212003" y="392214"/>
                </a:cxn>
                <a:cxn ang="0">
                  <a:pos x="209562" y="392214"/>
                </a:cxn>
                <a:cxn ang="0">
                  <a:pos x="195361" y="367507"/>
                </a:cxn>
                <a:cxn ang="0">
                  <a:pos x="208341" y="266908"/>
                </a:cxn>
                <a:cxn ang="0">
                  <a:pos x="208231" y="266908"/>
                </a:cxn>
                <a:cxn ang="0">
                  <a:pos x="203460" y="257380"/>
                </a:cxn>
                <a:cxn ang="0">
                  <a:pos x="139777" y="274774"/>
                </a:cxn>
                <a:cxn ang="0">
                  <a:pos x="130679" y="287183"/>
                </a:cxn>
                <a:cxn ang="0">
                  <a:pos x="107158" y="392214"/>
                </a:cxn>
                <a:cxn ang="0">
                  <a:pos x="66330" y="392214"/>
                </a:cxn>
                <a:cxn ang="0">
                  <a:pos x="56789" y="382686"/>
                </a:cxn>
                <a:cxn ang="0">
                  <a:pos x="56789" y="202759"/>
                </a:cxn>
                <a:cxn ang="0">
                  <a:pos x="60117" y="195558"/>
                </a:cxn>
                <a:cxn ang="0">
                  <a:pos x="210783" y="0"/>
                </a:cxn>
                <a:cxn ang="0">
                  <a:pos x="223321" y="4569"/>
                </a:cxn>
                <a:cxn ang="0">
                  <a:pos x="414940" y="169196"/>
                </a:cxn>
                <a:cxn ang="0">
                  <a:pos x="416937" y="196117"/>
                </a:cxn>
                <a:cxn ang="0">
                  <a:pos x="402402" y="202764"/>
                </a:cxn>
                <a:cxn ang="0">
                  <a:pos x="389975" y="198222"/>
                </a:cxn>
                <a:cxn ang="0">
                  <a:pos x="210783" y="44341"/>
                </a:cxn>
                <a:cxn ang="0">
                  <a:pos x="31590" y="198222"/>
                </a:cxn>
                <a:cxn ang="0">
                  <a:pos x="4628" y="196117"/>
                </a:cxn>
                <a:cxn ang="0">
                  <a:pos x="6625" y="169196"/>
                </a:cxn>
                <a:cxn ang="0">
                  <a:pos x="198245" y="4569"/>
                </a:cxn>
                <a:cxn ang="0">
                  <a:pos x="210783" y="0"/>
                </a:cxn>
              </a:cxnLst>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w="9525">
              <a:noFill/>
            </a:ln>
          </p:spPr>
          <p:txBody>
            <a:bodyPr/>
            <a:p>
              <a:endParaRPr lang="zh-CN" altLang="en-US"/>
            </a:p>
          </p:txBody>
        </p:sp>
      </p:grpSp>
      <p:grpSp>
        <p:nvGrpSpPr>
          <p:cNvPr id="98316" name="iśľîḋè"/>
          <p:cNvGrpSpPr/>
          <p:nvPr/>
        </p:nvGrpSpPr>
        <p:grpSpPr>
          <a:xfrm>
            <a:off x="6167438" y="1914525"/>
            <a:ext cx="5235575" cy="1162050"/>
            <a:chOff x="1760651" y="1440088"/>
            <a:chExt cx="4015042" cy="1161997"/>
          </a:xfrm>
        </p:grpSpPr>
        <p:sp>
          <p:nvSpPr>
            <p:cNvPr id="98317" name="íṩḻîḑe"/>
            <p:cNvSpPr/>
            <p:nvPr/>
          </p:nvSpPr>
          <p:spPr>
            <a:xfrm>
              <a:off x="1760651" y="1810138"/>
              <a:ext cx="4015042" cy="791947"/>
            </a:xfrm>
            <a:prstGeom prst="rect">
              <a:avLst/>
            </a:prstGeom>
            <a:noFill/>
            <a:ln w="9525">
              <a:noFill/>
            </a:ln>
          </p:spPr>
          <p:txBody>
            <a:bodyPr wrap="square" lIns="91440" tIns="45720" rIns="91440" bIns="45720" anchor="t" anchorCtr="0"/>
            <a:p>
              <a:pPr>
                <a:lnSpc>
                  <a:spcPct val="120000"/>
                </a:lnSpc>
              </a:pPr>
              <a:r>
                <a:rPr lang="zh-CN" sz="1400" b="0" dirty="0">
                  <a:solidFill>
                    <a:srgbClr val="404040"/>
                  </a:solidFill>
                  <a:latin typeface="微软雅黑" panose="020B0503020204020204" charset="-122"/>
                  <a:ea typeface="微软雅黑" panose="020B0503020204020204" charset="-122"/>
                </a:rPr>
                <a:t>　瞳孔直径小于 2 mm 为瞳孔缩小。双侧瞳孔缩小常见于有机</a:t>
              </a:r>
              <a:endParaRPr lang="zh-CN" sz="1400" b="0" dirty="0">
                <a:solidFill>
                  <a:srgbClr val="404040"/>
                </a:solidFill>
                <a:latin typeface="微软雅黑" panose="020B0503020204020204" charset="-122"/>
                <a:ea typeface="微软雅黑" panose="020B0503020204020204" charset="-122"/>
              </a:endParaRPr>
            </a:p>
            <a:p>
              <a:pPr>
                <a:lnSpc>
                  <a:spcPct val="120000"/>
                </a:lnSpc>
              </a:pPr>
              <a:r>
                <a:rPr lang="zh-CN" sz="1400" b="0" dirty="0">
                  <a:solidFill>
                    <a:srgbClr val="404040"/>
                  </a:solidFill>
                  <a:latin typeface="微软雅黑" panose="020B0503020204020204" charset="-122"/>
                  <a:ea typeface="微软雅黑" panose="020B0503020204020204" charset="-122"/>
                </a:rPr>
                <a:t>磷中毒及吗啡、巴比妥类、氯丙嗪等药物中毒，单侧瞳孔缩小常提示同侧小脑幕裂孔疝早期。</a:t>
              </a:r>
              <a:endParaRPr lang="zh-CN" sz="1400" b="0" dirty="0">
                <a:solidFill>
                  <a:srgbClr val="404040"/>
                </a:solidFill>
                <a:latin typeface="微软雅黑" panose="020B0503020204020204" charset="-122"/>
                <a:ea typeface="微软雅黑" panose="020B0503020204020204" charset="-122"/>
              </a:endParaRPr>
            </a:p>
          </p:txBody>
        </p:sp>
        <p:sp>
          <p:nvSpPr>
            <p:cNvPr id="71" name="íŝlïďè"/>
            <p:cNvSpPr txBox="1"/>
            <p:nvPr/>
          </p:nvSpPr>
          <p:spPr bwMode="auto">
            <a:xfrm>
              <a:off x="1760651" y="1440088"/>
              <a:ext cx="312618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pPr>
              <a:r>
                <a:rPr lang="zh-CN" altLang="en-US" sz="1780" b="1" strike="noStrike" noProof="1" dirty="0">
                  <a:solidFill>
                    <a:schemeClr val="tx1">
                      <a:lumMod val="75000"/>
                      <a:lumOff val="25000"/>
                    </a:schemeClr>
                  </a:solidFill>
                  <a:latin typeface="微软雅黑" panose="020B0503020204020204" charset="-122"/>
                  <a:ea typeface="微软雅黑" panose="020B0503020204020204" charset="-122"/>
                  <a:cs typeface="+mn-cs"/>
                </a:rPr>
                <a:t>1. 瞳孔缩小</a:t>
              </a:r>
              <a:endParaRPr lang="zh-CN" altLang="en-US" sz="1780" b="1" strike="noStrike" noProof="1" dirty="0">
                <a:solidFill>
                  <a:schemeClr val="tx1">
                    <a:lumMod val="75000"/>
                    <a:lumOff val="25000"/>
                  </a:schemeClr>
                </a:solidFill>
                <a:latin typeface="微软雅黑" panose="020B0503020204020204" charset="-122"/>
                <a:ea typeface="微软雅黑" panose="020B0503020204020204" charset="-122"/>
                <a:cs typeface="+mn-cs"/>
              </a:endParaRPr>
            </a:p>
          </p:txBody>
        </p:sp>
      </p:grpSp>
      <p:grpSp>
        <p:nvGrpSpPr>
          <p:cNvPr id="98319" name="ïś1iḓê"/>
          <p:cNvGrpSpPr/>
          <p:nvPr/>
        </p:nvGrpSpPr>
        <p:grpSpPr>
          <a:xfrm>
            <a:off x="5292725" y="3663950"/>
            <a:ext cx="877888" cy="881063"/>
            <a:chOff x="3852543" y="1667810"/>
            <a:chExt cx="823456" cy="825634"/>
          </a:xfrm>
        </p:grpSpPr>
        <p:sp>
          <p:nvSpPr>
            <p:cNvPr id="98320" name="îŝ1ïḑè"/>
            <p:cNvSpPr/>
            <p:nvPr/>
          </p:nvSpPr>
          <p:spPr>
            <a:xfrm>
              <a:off x="3852543" y="1667810"/>
              <a:ext cx="823456" cy="825634"/>
            </a:xfrm>
            <a:prstGeom prst="ellipse">
              <a:avLst/>
            </a:prstGeom>
            <a:solidFill>
              <a:schemeClr val="accent1"/>
            </a:solidFill>
            <a:ln w="28575" cap="flat" cmpd="sng">
              <a:solidFill>
                <a:schemeClr val="bg1"/>
              </a:solidFill>
              <a:prstDash val="solid"/>
              <a:round/>
              <a:headEnd type="none" w="med" len="med"/>
              <a:tailEnd type="none" w="med" len="med"/>
            </a:ln>
          </p:spPr>
          <p:txBody>
            <a:bodyPr wrap="square" lIns="91440" tIns="45720" rIns="91440" bIns="45720" anchor="ctr" anchorCtr="0"/>
            <a:p>
              <a:pPr algn="ctr"/>
              <a:endParaRPr lang="en-US" altLang="zh-CN" sz="3200" dirty="0">
                <a:solidFill>
                  <a:srgbClr val="404040"/>
                </a:solidFill>
                <a:latin typeface="Arial" panose="020B0604020202020204" pitchFamily="34" charset="0"/>
              </a:endParaRPr>
            </a:p>
          </p:txBody>
        </p:sp>
        <p:sp>
          <p:nvSpPr>
            <p:cNvPr id="98321" name="ïṩļïḓe"/>
            <p:cNvSpPr/>
            <p:nvPr/>
          </p:nvSpPr>
          <p:spPr>
            <a:xfrm>
              <a:off x="4053488" y="1910449"/>
              <a:ext cx="421566" cy="340353"/>
            </a:xfrm>
            <a:custGeom>
              <a:avLst/>
              <a:gdLst/>
              <a:ahLst/>
              <a:cxnLst>
                <a:cxn ang="0">
                  <a:pos x="150153" y="287334"/>
                </a:cxn>
                <a:cxn ang="0">
                  <a:pos x="150764" y="291826"/>
                </a:cxn>
                <a:cxn ang="0">
                  <a:pos x="146423" y="292417"/>
                </a:cxn>
                <a:cxn ang="0">
                  <a:pos x="145811" y="287926"/>
                </a:cxn>
                <a:cxn ang="0">
                  <a:pos x="8863" y="285350"/>
                </a:cxn>
                <a:cxn ang="0">
                  <a:pos x="95512" y="285350"/>
                </a:cxn>
                <a:cxn ang="0">
                  <a:pos x="95512" y="324201"/>
                </a:cxn>
                <a:cxn ang="0">
                  <a:pos x="8863" y="324201"/>
                </a:cxn>
                <a:cxn ang="0">
                  <a:pos x="0" y="285350"/>
                </a:cxn>
                <a:cxn ang="0">
                  <a:pos x="4522" y="285350"/>
                </a:cxn>
                <a:cxn ang="0">
                  <a:pos x="4522" y="328725"/>
                </a:cxn>
                <a:cxn ang="0">
                  <a:pos x="99946" y="328725"/>
                </a:cxn>
                <a:cxn ang="0">
                  <a:pos x="99946" y="285350"/>
                </a:cxn>
                <a:cxn ang="0">
                  <a:pos x="104376" y="285350"/>
                </a:cxn>
                <a:cxn ang="0">
                  <a:pos x="104376" y="333062"/>
                </a:cxn>
                <a:cxn ang="0">
                  <a:pos x="0" y="333062"/>
                </a:cxn>
                <a:cxn ang="0">
                  <a:pos x="95512" y="280828"/>
                </a:cxn>
                <a:cxn ang="0">
                  <a:pos x="99946" y="280828"/>
                </a:cxn>
                <a:cxn ang="0">
                  <a:pos x="99946" y="285350"/>
                </a:cxn>
                <a:cxn ang="0">
                  <a:pos x="95512" y="285350"/>
                </a:cxn>
                <a:cxn ang="0">
                  <a:pos x="4522" y="280828"/>
                </a:cxn>
                <a:cxn ang="0">
                  <a:pos x="8863" y="280828"/>
                </a:cxn>
                <a:cxn ang="0">
                  <a:pos x="8863" y="285350"/>
                </a:cxn>
                <a:cxn ang="0">
                  <a:pos x="4522" y="285350"/>
                </a:cxn>
                <a:cxn ang="0">
                  <a:pos x="236616" y="280152"/>
                </a:cxn>
                <a:cxn ang="0">
                  <a:pos x="241881" y="318779"/>
                </a:cxn>
                <a:cxn ang="0">
                  <a:pos x="156021" y="330429"/>
                </a:cxn>
                <a:cxn ang="0">
                  <a:pos x="150764" y="291826"/>
                </a:cxn>
                <a:cxn ang="0">
                  <a:pos x="8863" y="276486"/>
                </a:cxn>
                <a:cxn ang="0">
                  <a:pos x="95512" y="276486"/>
                </a:cxn>
                <a:cxn ang="0">
                  <a:pos x="95512" y="280828"/>
                </a:cxn>
                <a:cxn ang="0">
                  <a:pos x="8863" y="280828"/>
                </a:cxn>
                <a:cxn ang="0">
                  <a:pos x="240400" y="275048"/>
                </a:cxn>
                <a:cxn ang="0">
                  <a:pos x="241015" y="279553"/>
                </a:cxn>
                <a:cxn ang="0">
                  <a:pos x="236616" y="280152"/>
                </a:cxn>
                <a:cxn ang="0">
                  <a:pos x="236002" y="275646"/>
                </a:cxn>
                <a:cxn ang="0">
                  <a:pos x="239881" y="271236"/>
                </a:cxn>
                <a:cxn ang="0">
                  <a:pos x="240406" y="275047"/>
                </a:cxn>
                <a:cxn ang="0">
                  <a:pos x="240400" y="275048"/>
                </a:cxn>
                <a:cxn ang="0">
                  <a:pos x="142170" y="261223"/>
                </a:cxn>
                <a:cxn ang="0">
                  <a:pos x="145811" y="287926"/>
                </a:cxn>
                <a:cxn ang="0">
                  <a:pos x="145754" y="287934"/>
                </a:cxn>
                <a:cxn ang="0">
                  <a:pos x="142121" y="261229"/>
                </a:cxn>
                <a:cxn ang="0">
                  <a:pos x="293420" y="258767"/>
                </a:cxn>
                <a:cxn ang="0">
                  <a:pos x="306934" y="291978"/>
                </a:cxn>
                <a:cxn ang="0">
                  <a:pos x="306893" y="291994"/>
                </a:cxn>
                <a:cxn ang="0">
                  <a:pos x="293379" y="258783"/>
                </a:cxn>
                <a:cxn ang="0">
                  <a:pos x="145929" y="256321"/>
                </a:cxn>
                <a:cxn ang="0">
                  <a:pos x="146516" y="260630"/>
                </a:cxn>
                <a:cxn ang="0">
                  <a:pos x="142170" y="261223"/>
                </a:cxn>
                <a:cxn ang="0">
                  <a:pos x="141583" y="256913"/>
                </a:cxn>
                <a:cxn ang="0">
                  <a:pos x="395325" y="255938"/>
                </a:cxn>
                <a:cxn ang="0">
                  <a:pos x="410006" y="292023"/>
                </a:cxn>
                <a:cxn ang="0">
                  <a:pos x="329793" y="324682"/>
                </a:cxn>
                <a:cxn ang="0">
                  <a:pos x="315123" y="288639"/>
                </a:cxn>
                <a:cxn ang="0">
                  <a:pos x="301605" y="255430"/>
                </a:cxn>
                <a:cxn ang="0">
                  <a:pos x="303266" y="259508"/>
                </a:cxn>
                <a:cxn ang="0">
                  <a:pos x="299193" y="261167"/>
                </a:cxn>
                <a:cxn ang="0">
                  <a:pos x="309377" y="286088"/>
                </a:cxn>
                <a:cxn ang="0">
                  <a:pos x="313415" y="284445"/>
                </a:cxn>
                <a:cxn ang="0">
                  <a:pos x="315123" y="288639"/>
                </a:cxn>
                <a:cxn ang="0">
                  <a:pos x="311026" y="290309"/>
                </a:cxn>
                <a:cxn ang="0">
                  <a:pos x="297507" y="257100"/>
                </a:cxn>
                <a:cxn ang="0">
                  <a:pos x="8863" y="253880"/>
                </a:cxn>
                <a:cxn ang="0">
                  <a:pos x="95512" y="253880"/>
                </a:cxn>
                <a:cxn ang="0">
                  <a:pos x="95512" y="258314"/>
                </a:cxn>
                <a:cxn ang="0">
                  <a:pos x="8863" y="258314"/>
                </a:cxn>
                <a:cxn ang="0">
                  <a:pos x="4430" y="253880"/>
                </a:cxn>
                <a:cxn ang="0">
                  <a:pos x="4522" y="253880"/>
                </a:cxn>
                <a:cxn ang="0">
                  <a:pos x="4522" y="280828"/>
                </a:cxn>
                <a:cxn ang="0">
                  <a:pos x="4430" y="280828"/>
                </a:cxn>
                <a:cxn ang="0">
                  <a:pos x="232994" y="253337"/>
                </a:cxn>
                <a:cxn ang="0">
                  <a:pos x="235429" y="271289"/>
                </a:cxn>
                <a:cxn ang="0">
                  <a:pos x="235408" y="271292"/>
                </a:cxn>
                <a:cxn ang="0">
                  <a:pos x="232961" y="253342"/>
                </a:cxn>
                <a:cxn ang="0">
                  <a:pos x="403540" y="252588"/>
                </a:cxn>
                <a:cxn ang="0">
                  <a:pos x="421566" y="296897"/>
                </a:cxn>
                <a:cxn ang="0">
                  <a:pos x="324965" y="336292"/>
                </a:cxn>
                <a:cxn ang="0">
                  <a:pos x="306934" y="291978"/>
                </a:cxn>
                <a:cxn ang="0">
                  <a:pos x="311026" y="290309"/>
                </a:cxn>
                <a:cxn ang="0">
                  <a:pos x="327378" y="330478"/>
                </a:cxn>
                <a:cxn ang="0">
                  <a:pos x="415751" y="294498"/>
                </a:cxn>
                <a:cxn ang="0">
                  <a:pos x="399386" y="254282"/>
                </a:cxn>
                <a:cxn ang="0">
                  <a:pos x="397710" y="250163"/>
                </a:cxn>
                <a:cxn ang="0">
                  <a:pos x="399386" y="254282"/>
                </a:cxn>
                <a:cxn ang="0">
                  <a:pos x="395325" y="255938"/>
                </a:cxn>
                <a:cxn ang="0">
                  <a:pos x="393648" y="251815"/>
                </a:cxn>
                <a:cxn ang="0">
                  <a:pos x="95512" y="249451"/>
                </a:cxn>
                <a:cxn ang="0">
                  <a:pos x="99946" y="249451"/>
                </a:cxn>
                <a:cxn ang="0">
                  <a:pos x="99946" y="253880"/>
                </a:cxn>
                <a:cxn ang="0">
                  <a:pos x="95512" y="253880"/>
                </a:cxn>
                <a:cxn ang="0">
                  <a:pos x="4522" y="249451"/>
                </a:cxn>
                <a:cxn ang="0">
                  <a:pos x="8863" y="249451"/>
                </a:cxn>
                <a:cxn ang="0">
                  <a:pos x="8863" y="253880"/>
                </a:cxn>
                <a:cxn ang="0">
                  <a:pos x="4522" y="253880"/>
                </a:cxn>
                <a:cxn ang="0">
                  <a:pos x="232361" y="248937"/>
                </a:cxn>
                <a:cxn ang="0">
                  <a:pos x="232961" y="253342"/>
                </a:cxn>
                <a:cxn ang="0">
                  <a:pos x="147192" y="265040"/>
                </a:cxn>
                <a:cxn ang="0">
                  <a:pos x="149626" y="282992"/>
                </a:cxn>
                <a:cxn ang="0">
                  <a:pos x="235408" y="271292"/>
                </a:cxn>
                <a:cxn ang="0">
                  <a:pos x="236002" y="275646"/>
                </a:cxn>
                <a:cxn ang="0">
                  <a:pos x="150153" y="287334"/>
                </a:cxn>
                <a:cxn ang="0">
                  <a:pos x="146516" y="260630"/>
                </a:cxn>
                <a:cxn ang="0">
                  <a:pos x="236175" y="244049"/>
                </a:cxn>
                <a:cxn ang="0">
                  <a:pos x="239881" y="271236"/>
                </a:cxn>
                <a:cxn ang="0">
                  <a:pos x="236728" y="248343"/>
                </a:cxn>
                <a:cxn ang="0">
                  <a:pos x="232361" y="248937"/>
                </a:cxn>
                <a:cxn ang="0">
                  <a:pos x="231776" y="244647"/>
                </a:cxn>
                <a:cxn ang="0">
                  <a:pos x="385227" y="230893"/>
                </a:cxn>
                <a:cxn ang="0">
                  <a:pos x="392050" y="247698"/>
                </a:cxn>
                <a:cxn ang="0">
                  <a:pos x="391984" y="247725"/>
                </a:cxn>
                <a:cxn ang="0">
                  <a:pos x="385150" y="230924"/>
                </a:cxn>
                <a:cxn ang="0">
                  <a:pos x="383488" y="226841"/>
                </a:cxn>
                <a:cxn ang="0">
                  <a:pos x="385150" y="230924"/>
                </a:cxn>
                <a:cxn ang="0">
                  <a:pos x="304988" y="263572"/>
                </a:cxn>
                <a:cxn ang="0">
                  <a:pos x="311767" y="280377"/>
                </a:cxn>
                <a:cxn ang="0">
                  <a:pos x="391984" y="247725"/>
                </a:cxn>
                <a:cxn ang="0">
                  <a:pos x="393648" y="251815"/>
                </a:cxn>
                <a:cxn ang="0">
                  <a:pos x="313415" y="284445"/>
                </a:cxn>
                <a:cxn ang="0">
                  <a:pos x="303266" y="259508"/>
                </a:cxn>
                <a:cxn ang="0">
                  <a:pos x="387571" y="225179"/>
                </a:cxn>
                <a:cxn ang="0">
                  <a:pos x="397755" y="250145"/>
                </a:cxn>
                <a:cxn ang="0">
                  <a:pos x="397710" y="250163"/>
                </a:cxn>
                <a:cxn ang="0">
                  <a:pos x="387547" y="225189"/>
                </a:cxn>
                <a:cxn ang="0">
                  <a:pos x="385871" y="221071"/>
                </a:cxn>
                <a:cxn ang="0">
                  <a:pos x="387547" y="225189"/>
                </a:cxn>
                <a:cxn ang="0">
                  <a:pos x="383488" y="226841"/>
                </a:cxn>
                <a:cxn ang="0">
                  <a:pos x="381813" y="222725"/>
                </a:cxn>
                <a:cxn ang="0">
                  <a:pos x="390056" y="219364"/>
                </a:cxn>
                <a:cxn ang="0">
                  <a:pos x="403570" y="252575"/>
                </a:cxn>
                <a:cxn ang="0">
                  <a:pos x="403540" y="252588"/>
                </a:cxn>
                <a:cxn ang="0">
                  <a:pos x="390028" y="219376"/>
                </a:cxn>
                <a:cxn ang="0">
                  <a:pos x="171098" y="96366"/>
                </a:cxn>
                <a:cxn ang="0">
                  <a:pos x="180755" y="99690"/>
                </a:cxn>
                <a:cxn ang="0">
                  <a:pos x="186958" y="110239"/>
                </a:cxn>
                <a:cxn ang="0">
                  <a:pos x="183856" y="122116"/>
                </a:cxn>
                <a:cxn ang="0">
                  <a:pos x="173268" y="128321"/>
                </a:cxn>
                <a:cxn ang="0">
                  <a:pos x="155238" y="114581"/>
                </a:cxn>
                <a:cxn ang="0">
                  <a:pos x="158339" y="102704"/>
                </a:cxn>
                <a:cxn ang="0">
                  <a:pos x="168883" y="96499"/>
                </a:cxn>
                <a:cxn ang="0">
                  <a:pos x="171098" y="96366"/>
                </a:cxn>
                <a:cxn ang="0">
                  <a:pos x="53203" y="94224"/>
                </a:cxn>
                <a:cxn ang="0">
                  <a:pos x="69207" y="110214"/>
                </a:cxn>
                <a:cxn ang="0">
                  <a:pos x="53203" y="126247"/>
                </a:cxn>
                <a:cxn ang="0">
                  <a:pos x="37198" y="110214"/>
                </a:cxn>
                <a:cxn ang="0">
                  <a:pos x="53203" y="94224"/>
                </a:cxn>
                <a:cxn ang="0">
                  <a:pos x="290140" y="93732"/>
                </a:cxn>
                <a:cxn ang="0">
                  <a:pos x="296345" y="95017"/>
                </a:cxn>
                <a:cxn ang="0">
                  <a:pos x="304987" y="103695"/>
                </a:cxn>
                <a:cxn ang="0">
                  <a:pos x="304898" y="115915"/>
                </a:cxn>
                <a:cxn ang="0">
                  <a:pos x="296212" y="124550"/>
                </a:cxn>
                <a:cxn ang="0">
                  <a:pos x="283980" y="124506"/>
                </a:cxn>
                <a:cxn ang="0">
                  <a:pos x="275338" y="115827"/>
                </a:cxn>
                <a:cxn ang="0">
                  <a:pos x="275382" y="103562"/>
                </a:cxn>
                <a:cxn ang="0">
                  <a:pos x="284069" y="94928"/>
                </a:cxn>
                <a:cxn ang="0">
                  <a:pos x="290140" y="93732"/>
                </a:cxn>
                <a:cxn ang="0">
                  <a:pos x="167686" y="87635"/>
                </a:cxn>
                <a:cxn ang="0">
                  <a:pos x="151251" y="97253"/>
                </a:cxn>
                <a:cxn ang="0">
                  <a:pos x="146422" y="115690"/>
                </a:cxn>
                <a:cxn ang="0">
                  <a:pos x="171053" y="137230"/>
                </a:cxn>
                <a:cxn ang="0">
                  <a:pos x="174420" y="136964"/>
                </a:cxn>
                <a:cxn ang="0">
                  <a:pos x="190900" y="127391"/>
                </a:cxn>
                <a:cxn ang="0">
                  <a:pos x="195685" y="108908"/>
                </a:cxn>
                <a:cxn ang="0">
                  <a:pos x="186116" y="92466"/>
                </a:cxn>
                <a:cxn ang="0">
                  <a:pos x="167686" y="87635"/>
                </a:cxn>
                <a:cxn ang="0">
                  <a:pos x="280745" y="86736"/>
                </a:cxn>
                <a:cxn ang="0">
                  <a:pos x="267094" y="119148"/>
                </a:cxn>
                <a:cxn ang="0">
                  <a:pos x="280479" y="132697"/>
                </a:cxn>
                <a:cxn ang="0">
                  <a:pos x="290140" y="134645"/>
                </a:cxn>
                <a:cxn ang="0">
                  <a:pos x="299536" y="132874"/>
                </a:cxn>
                <a:cxn ang="0">
                  <a:pos x="313097" y="119458"/>
                </a:cxn>
                <a:cxn ang="0">
                  <a:pos x="313230" y="100418"/>
                </a:cxn>
                <a:cxn ang="0">
                  <a:pos x="299802" y="86870"/>
                </a:cxn>
                <a:cxn ang="0">
                  <a:pos x="280745" y="86736"/>
                </a:cxn>
                <a:cxn ang="0">
                  <a:pos x="53203" y="85364"/>
                </a:cxn>
                <a:cxn ang="0">
                  <a:pos x="28331" y="110214"/>
                </a:cxn>
                <a:cxn ang="0">
                  <a:pos x="53203" y="135107"/>
                </a:cxn>
                <a:cxn ang="0">
                  <a:pos x="78074" y="110214"/>
                </a:cxn>
                <a:cxn ang="0">
                  <a:pos x="53203" y="85364"/>
                </a:cxn>
                <a:cxn ang="0">
                  <a:pos x="214740" y="53783"/>
                </a:cxn>
                <a:cxn ang="0">
                  <a:pos x="297507" y="257100"/>
                </a:cxn>
                <a:cxn ang="0">
                  <a:pos x="293420" y="258767"/>
                </a:cxn>
                <a:cxn ang="0">
                  <a:pos x="217118" y="71249"/>
                </a:cxn>
                <a:cxn ang="0">
                  <a:pos x="212937" y="40542"/>
                </a:cxn>
                <a:cxn ang="0">
                  <a:pos x="214740" y="53783"/>
                </a:cxn>
                <a:cxn ang="0">
                  <a:pos x="209859" y="41794"/>
                </a:cxn>
                <a:cxn ang="0">
                  <a:pos x="208051" y="37757"/>
                </a:cxn>
                <a:cxn ang="0">
                  <a:pos x="210349" y="54612"/>
                </a:cxn>
                <a:cxn ang="0">
                  <a:pos x="204138" y="39350"/>
                </a:cxn>
                <a:cxn ang="0">
                  <a:pos x="8863" y="21503"/>
                </a:cxn>
                <a:cxn ang="0">
                  <a:pos x="95512" y="21503"/>
                </a:cxn>
                <a:cxn ang="0">
                  <a:pos x="95512" y="249451"/>
                </a:cxn>
                <a:cxn ang="0">
                  <a:pos x="8863" y="249451"/>
                </a:cxn>
                <a:cxn ang="0">
                  <a:pos x="200990" y="18779"/>
                </a:cxn>
                <a:cxn ang="0">
                  <a:pos x="231776" y="244647"/>
                </a:cxn>
                <a:cxn ang="0">
                  <a:pos x="145929" y="256321"/>
                </a:cxn>
                <a:cxn ang="0">
                  <a:pos x="115174" y="30473"/>
                </a:cxn>
                <a:cxn ang="0">
                  <a:pos x="0" y="12642"/>
                </a:cxn>
                <a:cxn ang="0">
                  <a:pos x="104376" y="12642"/>
                </a:cxn>
                <a:cxn ang="0">
                  <a:pos x="104376" y="249451"/>
                </a:cxn>
                <a:cxn ang="0">
                  <a:pos x="99946" y="249451"/>
                </a:cxn>
                <a:cxn ang="0">
                  <a:pos x="99946" y="17072"/>
                </a:cxn>
                <a:cxn ang="0">
                  <a:pos x="4522" y="17072"/>
                </a:cxn>
                <a:cxn ang="0">
                  <a:pos x="4522" y="249451"/>
                </a:cxn>
                <a:cxn ang="0">
                  <a:pos x="0" y="249451"/>
                </a:cxn>
                <a:cxn ang="0">
                  <a:pos x="295910" y="11565"/>
                </a:cxn>
                <a:cxn ang="0">
                  <a:pos x="381813" y="222725"/>
                </a:cxn>
                <a:cxn ang="0">
                  <a:pos x="301605" y="255430"/>
                </a:cxn>
                <a:cxn ang="0">
                  <a:pos x="215654" y="44268"/>
                </a:cxn>
                <a:cxn ang="0">
                  <a:pos x="208610" y="8767"/>
                </a:cxn>
                <a:cxn ang="0">
                  <a:pos x="212321" y="36018"/>
                </a:cxn>
                <a:cxn ang="0">
                  <a:pos x="208051" y="37757"/>
                </a:cxn>
                <a:cxn ang="0">
                  <a:pos x="204778" y="13750"/>
                </a:cxn>
                <a:cxn ang="0">
                  <a:pos x="110190" y="26642"/>
                </a:cxn>
                <a:cxn ang="0">
                  <a:pos x="141583" y="256913"/>
                </a:cxn>
                <a:cxn ang="0">
                  <a:pos x="137230" y="257504"/>
                </a:cxn>
                <a:cxn ang="0">
                  <a:pos x="142056" y="293010"/>
                </a:cxn>
                <a:cxn ang="0">
                  <a:pos x="146423" y="292417"/>
                </a:cxn>
                <a:cxn ang="0">
                  <a:pos x="152279" y="335369"/>
                </a:cxn>
                <a:cxn ang="0">
                  <a:pos x="246867" y="322478"/>
                </a:cxn>
                <a:cxn ang="0">
                  <a:pos x="241015" y="279553"/>
                </a:cxn>
                <a:cxn ang="0">
                  <a:pos x="245390" y="278958"/>
                </a:cxn>
                <a:cxn ang="0">
                  <a:pos x="240565" y="243452"/>
                </a:cxn>
                <a:cxn ang="0">
                  <a:pos x="236175" y="244049"/>
                </a:cxn>
                <a:cxn ang="0">
                  <a:pos x="210349" y="54612"/>
                </a:cxn>
                <a:cxn ang="0">
                  <a:pos x="217118" y="71249"/>
                </a:cxn>
                <a:cxn ang="0">
                  <a:pos x="251850" y="326310"/>
                </a:cxn>
                <a:cxn ang="0">
                  <a:pos x="148446" y="340353"/>
                </a:cxn>
                <a:cxn ang="0">
                  <a:pos x="105206" y="22854"/>
                </a:cxn>
                <a:cxn ang="0">
                  <a:pos x="300782" y="0"/>
                </a:cxn>
                <a:cxn ang="0">
                  <a:pos x="390028" y="219376"/>
                </a:cxn>
                <a:cxn ang="0">
                  <a:pos x="385871" y="221071"/>
                </a:cxn>
                <a:cxn ang="0">
                  <a:pos x="298276" y="5814"/>
                </a:cxn>
                <a:cxn ang="0">
                  <a:pos x="212937" y="40542"/>
                </a:cxn>
                <a:cxn ang="0">
                  <a:pos x="212321" y="36018"/>
                </a:cxn>
              </a:cxnLst>
              <a:pathLst>
                <a:path w="453147" h="365851">
                  <a:moveTo>
                    <a:pt x="161402" y="308861"/>
                  </a:moveTo>
                  <a:lnTo>
                    <a:pt x="162059" y="313689"/>
                  </a:lnTo>
                  <a:lnTo>
                    <a:pt x="157393" y="314324"/>
                  </a:lnTo>
                  <a:lnTo>
                    <a:pt x="156735" y="309497"/>
                  </a:lnTo>
                  <a:close/>
                  <a:moveTo>
                    <a:pt x="9528" y="306728"/>
                  </a:moveTo>
                  <a:lnTo>
                    <a:pt x="102668" y="306728"/>
                  </a:lnTo>
                  <a:lnTo>
                    <a:pt x="102668" y="348489"/>
                  </a:lnTo>
                  <a:lnTo>
                    <a:pt x="9528" y="348489"/>
                  </a:lnTo>
                  <a:close/>
                  <a:moveTo>
                    <a:pt x="0" y="306728"/>
                  </a:moveTo>
                  <a:lnTo>
                    <a:pt x="4861" y="306728"/>
                  </a:lnTo>
                  <a:lnTo>
                    <a:pt x="4861" y="353352"/>
                  </a:lnTo>
                  <a:lnTo>
                    <a:pt x="107434" y="353352"/>
                  </a:lnTo>
                  <a:lnTo>
                    <a:pt x="107434" y="306728"/>
                  </a:lnTo>
                  <a:lnTo>
                    <a:pt x="112196" y="306728"/>
                  </a:lnTo>
                  <a:lnTo>
                    <a:pt x="112196" y="358014"/>
                  </a:lnTo>
                  <a:lnTo>
                    <a:pt x="0" y="358014"/>
                  </a:lnTo>
                  <a:close/>
                  <a:moveTo>
                    <a:pt x="102668" y="301867"/>
                  </a:moveTo>
                  <a:lnTo>
                    <a:pt x="107434" y="301867"/>
                  </a:lnTo>
                  <a:lnTo>
                    <a:pt x="107434" y="306728"/>
                  </a:lnTo>
                  <a:lnTo>
                    <a:pt x="102668" y="306728"/>
                  </a:lnTo>
                  <a:close/>
                  <a:moveTo>
                    <a:pt x="4861" y="301867"/>
                  </a:moveTo>
                  <a:lnTo>
                    <a:pt x="9528" y="301867"/>
                  </a:lnTo>
                  <a:lnTo>
                    <a:pt x="9528" y="306728"/>
                  </a:lnTo>
                  <a:lnTo>
                    <a:pt x="4861" y="306728"/>
                  </a:lnTo>
                  <a:close/>
                  <a:moveTo>
                    <a:pt x="254342" y="301140"/>
                  </a:moveTo>
                  <a:lnTo>
                    <a:pt x="260002" y="342661"/>
                  </a:lnTo>
                  <a:lnTo>
                    <a:pt x="167710" y="355184"/>
                  </a:lnTo>
                  <a:lnTo>
                    <a:pt x="162059" y="313689"/>
                  </a:lnTo>
                  <a:close/>
                  <a:moveTo>
                    <a:pt x="9528" y="297200"/>
                  </a:moveTo>
                  <a:lnTo>
                    <a:pt x="102668" y="297200"/>
                  </a:lnTo>
                  <a:lnTo>
                    <a:pt x="102668" y="301867"/>
                  </a:lnTo>
                  <a:lnTo>
                    <a:pt x="9528" y="301867"/>
                  </a:lnTo>
                  <a:close/>
                  <a:moveTo>
                    <a:pt x="258410" y="295654"/>
                  </a:moveTo>
                  <a:lnTo>
                    <a:pt x="259071" y="300497"/>
                  </a:lnTo>
                  <a:lnTo>
                    <a:pt x="254342" y="301140"/>
                  </a:lnTo>
                  <a:lnTo>
                    <a:pt x="253682" y="296297"/>
                  </a:lnTo>
                  <a:close/>
                  <a:moveTo>
                    <a:pt x="257852" y="291557"/>
                  </a:moveTo>
                  <a:lnTo>
                    <a:pt x="258416" y="295653"/>
                  </a:lnTo>
                  <a:lnTo>
                    <a:pt x="258410" y="295654"/>
                  </a:lnTo>
                  <a:close/>
                  <a:moveTo>
                    <a:pt x="152821" y="280793"/>
                  </a:moveTo>
                  <a:lnTo>
                    <a:pt x="156735" y="309497"/>
                  </a:lnTo>
                  <a:lnTo>
                    <a:pt x="156674" y="309505"/>
                  </a:lnTo>
                  <a:lnTo>
                    <a:pt x="152768" y="280800"/>
                  </a:lnTo>
                  <a:close/>
                  <a:moveTo>
                    <a:pt x="315402" y="278153"/>
                  </a:moveTo>
                  <a:lnTo>
                    <a:pt x="329928" y="313852"/>
                  </a:lnTo>
                  <a:lnTo>
                    <a:pt x="329884" y="313870"/>
                  </a:lnTo>
                  <a:lnTo>
                    <a:pt x="315358" y="278171"/>
                  </a:lnTo>
                  <a:close/>
                  <a:moveTo>
                    <a:pt x="156862" y="275524"/>
                  </a:moveTo>
                  <a:lnTo>
                    <a:pt x="157493" y="280156"/>
                  </a:lnTo>
                  <a:lnTo>
                    <a:pt x="152821" y="280793"/>
                  </a:lnTo>
                  <a:lnTo>
                    <a:pt x="152190" y="276160"/>
                  </a:lnTo>
                  <a:close/>
                  <a:moveTo>
                    <a:pt x="424941" y="275112"/>
                  </a:moveTo>
                  <a:lnTo>
                    <a:pt x="440721" y="313901"/>
                  </a:lnTo>
                  <a:lnTo>
                    <a:pt x="354500" y="349006"/>
                  </a:lnTo>
                  <a:lnTo>
                    <a:pt x="338730" y="310263"/>
                  </a:lnTo>
                  <a:close/>
                  <a:moveTo>
                    <a:pt x="324200" y="274566"/>
                  </a:moveTo>
                  <a:lnTo>
                    <a:pt x="325985" y="278950"/>
                  </a:lnTo>
                  <a:lnTo>
                    <a:pt x="321607" y="280733"/>
                  </a:lnTo>
                  <a:lnTo>
                    <a:pt x="332554" y="307521"/>
                  </a:lnTo>
                  <a:lnTo>
                    <a:pt x="336895" y="305755"/>
                  </a:lnTo>
                  <a:lnTo>
                    <a:pt x="338730" y="310263"/>
                  </a:lnTo>
                  <a:lnTo>
                    <a:pt x="334327" y="312058"/>
                  </a:lnTo>
                  <a:lnTo>
                    <a:pt x="319795" y="276362"/>
                  </a:lnTo>
                  <a:close/>
                  <a:moveTo>
                    <a:pt x="9528" y="272900"/>
                  </a:moveTo>
                  <a:lnTo>
                    <a:pt x="102668" y="272900"/>
                  </a:lnTo>
                  <a:lnTo>
                    <a:pt x="102668" y="277667"/>
                  </a:lnTo>
                  <a:lnTo>
                    <a:pt x="9528" y="277667"/>
                  </a:lnTo>
                  <a:close/>
                  <a:moveTo>
                    <a:pt x="4762" y="272900"/>
                  </a:moveTo>
                  <a:lnTo>
                    <a:pt x="4861" y="272900"/>
                  </a:lnTo>
                  <a:lnTo>
                    <a:pt x="4861" y="301867"/>
                  </a:lnTo>
                  <a:lnTo>
                    <a:pt x="4762" y="301867"/>
                  </a:lnTo>
                  <a:close/>
                  <a:moveTo>
                    <a:pt x="250449" y="272317"/>
                  </a:moveTo>
                  <a:lnTo>
                    <a:pt x="253066" y="291614"/>
                  </a:lnTo>
                  <a:lnTo>
                    <a:pt x="253044" y="291617"/>
                  </a:lnTo>
                  <a:lnTo>
                    <a:pt x="250414" y="272322"/>
                  </a:lnTo>
                  <a:close/>
                  <a:moveTo>
                    <a:pt x="433771" y="271511"/>
                  </a:moveTo>
                  <a:lnTo>
                    <a:pt x="453147" y="319140"/>
                  </a:lnTo>
                  <a:lnTo>
                    <a:pt x="349310" y="361486"/>
                  </a:lnTo>
                  <a:lnTo>
                    <a:pt x="329928" y="313852"/>
                  </a:lnTo>
                  <a:lnTo>
                    <a:pt x="334327" y="312058"/>
                  </a:lnTo>
                  <a:lnTo>
                    <a:pt x="351904" y="355237"/>
                  </a:lnTo>
                  <a:lnTo>
                    <a:pt x="446897" y="316561"/>
                  </a:lnTo>
                  <a:lnTo>
                    <a:pt x="429306" y="273332"/>
                  </a:lnTo>
                  <a:close/>
                  <a:moveTo>
                    <a:pt x="427504" y="268905"/>
                  </a:moveTo>
                  <a:lnTo>
                    <a:pt x="429306" y="273332"/>
                  </a:lnTo>
                  <a:lnTo>
                    <a:pt x="424941" y="275112"/>
                  </a:lnTo>
                  <a:lnTo>
                    <a:pt x="423138" y="270681"/>
                  </a:lnTo>
                  <a:close/>
                  <a:moveTo>
                    <a:pt x="102668" y="268139"/>
                  </a:moveTo>
                  <a:lnTo>
                    <a:pt x="107434" y="268139"/>
                  </a:lnTo>
                  <a:lnTo>
                    <a:pt x="107434" y="272900"/>
                  </a:lnTo>
                  <a:lnTo>
                    <a:pt x="102668" y="272900"/>
                  </a:lnTo>
                  <a:close/>
                  <a:moveTo>
                    <a:pt x="4861" y="268139"/>
                  </a:moveTo>
                  <a:lnTo>
                    <a:pt x="9528" y="268139"/>
                  </a:lnTo>
                  <a:lnTo>
                    <a:pt x="9528" y="272900"/>
                  </a:lnTo>
                  <a:lnTo>
                    <a:pt x="4861" y="272900"/>
                  </a:lnTo>
                  <a:close/>
                  <a:moveTo>
                    <a:pt x="249769" y="267587"/>
                  </a:moveTo>
                  <a:lnTo>
                    <a:pt x="250414" y="272322"/>
                  </a:lnTo>
                  <a:lnTo>
                    <a:pt x="158219" y="284896"/>
                  </a:lnTo>
                  <a:lnTo>
                    <a:pt x="160836" y="304193"/>
                  </a:lnTo>
                  <a:lnTo>
                    <a:pt x="253044" y="291617"/>
                  </a:lnTo>
                  <a:lnTo>
                    <a:pt x="253682" y="296297"/>
                  </a:lnTo>
                  <a:lnTo>
                    <a:pt x="161402" y="308861"/>
                  </a:lnTo>
                  <a:lnTo>
                    <a:pt x="157493" y="280156"/>
                  </a:lnTo>
                  <a:close/>
                  <a:moveTo>
                    <a:pt x="253868" y="262333"/>
                  </a:moveTo>
                  <a:lnTo>
                    <a:pt x="257852" y="291557"/>
                  </a:lnTo>
                  <a:lnTo>
                    <a:pt x="254463" y="266948"/>
                  </a:lnTo>
                  <a:lnTo>
                    <a:pt x="249769" y="267587"/>
                  </a:lnTo>
                  <a:lnTo>
                    <a:pt x="249140" y="262976"/>
                  </a:lnTo>
                  <a:close/>
                  <a:moveTo>
                    <a:pt x="414086" y="248191"/>
                  </a:moveTo>
                  <a:lnTo>
                    <a:pt x="421420" y="266255"/>
                  </a:lnTo>
                  <a:lnTo>
                    <a:pt x="421349" y="266284"/>
                  </a:lnTo>
                  <a:lnTo>
                    <a:pt x="414003" y="248225"/>
                  </a:lnTo>
                  <a:close/>
                  <a:moveTo>
                    <a:pt x="412217" y="243836"/>
                  </a:moveTo>
                  <a:lnTo>
                    <a:pt x="414003" y="248225"/>
                  </a:lnTo>
                  <a:lnTo>
                    <a:pt x="327836" y="283318"/>
                  </a:lnTo>
                  <a:lnTo>
                    <a:pt x="335123" y="301382"/>
                  </a:lnTo>
                  <a:lnTo>
                    <a:pt x="421349" y="266284"/>
                  </a:lnTo>
                  <a:lnTo>
                    <a:pt x="423138" y="270681"/>
                  </a:lnTo>
                  <a:lnTo>
                    <a:pt x="336895" y="305755"/>
                  </a:lnTo>
                  <a:lnTo>
                    <a:pt x="325985" y="278950"/>
                  </a:lnTo>
                  <a:close/>
                  <a:moveTo>
                    <a:pt x="416606" y="242049"/>
                  </a:moveTo>
                  <a:lnTo>
                    <a:pt x="427553" y="268885"/>
                  </a:lnTo>
                  <a:lnTo>
                    <a:pt x="427504" y="268905"/>
                  </a:lnTo>
                  <a:lnTo>
                    <a:pt x="416580" y="242060"/>
                  </a:lnTo>
                  <a:close/>
                  <a:moveTo>
                    <a:pt x="414778" y="237633"/>
                  </a:moveTo>
                  <a:lnTo>
                    <a:pt x="416580" y="242060"/>
                  </a:lnTo>
                  <a:lnTo>
                    <a:pt x="412217" y="243836"/>
                  </a:lnTo>
                  <a:lnTo>
                    <a:pt x="410417" y="239411"/>
                  </a:lnTo>
                  <a:close/>
                  <a:moveTo>
                    <a:pt x="419277" y="235799"/>
                  </a:moveTo>
                  <a:lnTo>
                    <a:pt x="433803" y="271498"/>
                  </a:lnTo>
                  <a:lnTo>
                    <a:pt x="433771" y="271511"/>
                  </a:lnTo>
                  <a:lnTo>
                    <a:pt x="419247" y="235811"/>
                  </a:lnTo>
                  <a:close/>
                  <a:moveTo>
                    <a:pt x="183916" y="103586"/>
                  </a:moveTo>
                  <a:cubicBezTo>
                    <a:pt x="187630" y="103586"/>
                    <a:pt x="191249" y="104777"/>
                    <a:pt x="194297" y="107159"/>
                  </a:cubicBezTo>
                  <a:cubicBezTo>
                    <a:pt x="197963" y="109922"/>
                    <a:pt x="200344" y="113924"/>
                    <a:pt x="200964" y="118498"/>
                  </a:cubicBezTo>
                  <a:cubicBezTo>
                    <a:pt x="201630" y="123024"/>
                    <a:pt x="200440" y="127549"/>
                    <a:pt x="197630" y="131265"/>
                  </a:cubicBezTo>
                  <a:cubicBezTo>
                    <a:pt x="194821" y="134934"/>
                    <a:pt x="190820" y="137316"/>
                    <a:pt x="186249" y="137935"/>
                  </a:cubicBezTo>
                  <a:cubicBezTo>
                    <a:pt x="176868" y="139174"/>
                    <a:pt x="168153" y="132552"/>
                    <a:pt x="166868" y="123166"/>
                  </a:cubicBezTo>
                  <a:cubicBezTo>
                    <a:pt x="166201" y="118641"/>
                    <a:pt x="167392" y="114115"/>
                    <a:pt x="170201" y="110399"/>
                  </a:cubicBezTo>
                  <a:cubicBezTo>
                    <a:pt x="172963" y="106730"/>
                    <a:pt x="176963" y="104348"/>
                    <a:pt x="181535" y="103729"/>
                  </a:cubicBezTo>
                  <a:cubicBezTo>
                    <a:pt x="182392" y="103634"/>
                    <a:pt x="183154" y="103586"/>
                    <a:pt x="183916" y="103586"/>
                  </a:cubicBezTo>
                  <a:close/>
                  <a:moveTo>
                    <a:pt x="57189" y="101283"/>
                  </a:moveTo>
                  <a:cubicBezTo>
                    <a:pt x="66672" y="101283"/>
                    <a:pt x="74392" y="108948"/>
                    <a:pt x="74392" y="118471"/>
                  </a:cubicBezTo>
                  <a:cubicBezTo>
                    <a:pt x="74392" y="127946"/>
                    <a:pt x="66672" y="135706"/>
                    <a:pt x="57189" y="135706"/>
                  </a:cubicBezTo>
                  <a:cubicBezTo>
                    <a:pt x="47705" y="135706"/>
                    <a:pt x="39985" y="127946"/>
                    <a:pt x="39985" y="118471"/>
                  </a:cubicBezTo>
                  <a:cubicBezTo>
                    <a:pt x="39985" y="109043"/>
                    <a:pt x="47705" y="101283"/>
                    <a:pt x="57189" y="101283"/>
                  </a:cubicBezTo>
                  <a:close/>
                  <a:moveTo>
                    <a:pt x="311876" y="100755"/>
                  </a:moveTo>
                  <a:cubicBezTo>
                    <a:pt x="314115" y="100755"/>
                    <a:pt x="316402" y="101184"/>
                    <a:pt x="318546" y="102136"/>
                  </a:cubicBezTo>
                  <a:cubicBezTo>
                    <a:pt x="322833" y="103897"/>
                    <a:pt x="326073" y="107181"/>
                    <a:pt x="327835" y="111464"/>
                  </a:cubicBezTo>
                  <a:cubicBezTo>
                    <a:pt x="329550" y="115700"/>
                    <a:pt x="329550" y="120364"/>
                    <a:pt x="327740" y="124600"/>
                  </a:cubicBezTo>
                  <a:cubicBezTo>
                    <a:pt x="325977" y="128884"/>
                    <a:pt x="322690" y="132168"/>
                    <a:pt x="318403" y="133881"/>
                  </a:cubicBezTo>
                  <a:cubicBezTo>
                    <a:pt x="314163" y="135595"/>
                    <a:pt x="309494" y="135595"/>
                    <a:pt x="305254" y="133834"/>
                  </a:cubicBezTo>
                  <a:cubicBezTo>
                    <a:pt x="300967" y="132025"/>
                    <a:pt x="297680" y="128789"/>
                    <a:pt x="295965" y="124505"/>
                  </a:cubicBezTo>
                  <a:cubicBezTo>
                    <a:pt x="294250" y="120269"/>
                    <a:pt x="294250" y="115557"/>
                    <a:pt x="296012" y="111321"/>
                  </a:cubicBezTo>
                  <a:cubicBezTo>
                    <a:pt x="297823" y="107038"/>
                    <a:pt x="301062" y="103754"/>
                    <a:pt x="305350" y="102040"/>
                  </a:cubicBezTo>
                  <a:cubicBezTo>
                    <a:pt x="307446" y="101184"/>
                    <a:pt x="309637" y="100755"/>
                    <a:pt x="311876" y="100755"/>
                  </a:cubicBezTo>
                  <a:close/>
                  <a:moveTo>
                    <a:pt x="180249" y="94201"/>
                  </a:moveTo>
                  <a:cubicBezTo>
                    <a:pt x="173154" y="95154"/>
                    <a:pt x="166868" y="98822"/>
                    <a:pt x="162582" y="104539"/>
                  </a:cubicBezTo>
                  <a:cubicBezTo>
                    <a:pt x="158296" y="110256"/>
                    <a:pt x="156439" y="117259"/>
                    <a:pt x="157391" y="124358"/>
                  </a:cubicBezTo>
                  <a:cubicBezTo>
                    <a:pt x="159249" y="137745"/>
                    <a:pt x="170725" y="147511"/>
                    <a:pt x="183868" y="147511"/>
                  </a:cubicBezTo>
                  <a:cubicBezTo>
                    <a:pt x="185058" y="147511"/>
                    <a:pt x="186249" y="147463"/>
                    <a:pt x="187487" y="147225"/>
                  </a:cubicBezTo>
                  <a:cubicBezTo>
                    <a:pt x="194582" y="146272"/>
                    <a:pt x="200821" y="142652"/>
                    <a:pt x="205202" y="136935"/>
                  </a:cubicBezTo>
                  <a:cubicBezTo>
                    <a:pt x="209487" y="131170"/>
                    <a:pt x="211297" y="124167"/>
                    <a:pt x="210345" y="117068"/>
                  </a:cubicBezTo>
                  <a:cubicBezTo>
                    <a:pt x="209392" y="110018"/>
                    <a:pt x="205773" y="103729"/>
                    <a:pt x="200059" y="99394"/>
                  </a:cubicBezTo>
                  <a:cubicBezTo>
                    <a:pt x="194344" y="95106"/>
                    <a:pt x="187297" y="93248"/>
                    <a:pt x="180249" y="94201"/>
                  </a:cubicBezTo>
                  <a:close/>
                  <a:moveTo>
                    <a:pt x="301777" y="93235"/>
                  </a:moveTo>
                  <a:cubicBezTo>
                    <a:pt x="288104" y="98804"/>
                    <a:pt x="281530" y="114415"/>
                    <a:pt x="287104" y="128075"/>
                  </a:cubicBezTo>
                  <a:cubicBezTo>
                    <a:pt x="289819" y="134738"/>
                    <a:pt x="294869" y="139831"/>
                    <a:pt x="301491" y="142639"/>
                  </a:cubicBezTo>
                  <a:cubicBezTo>
                    <a:pt x="304826" y="144019"/>
                    <a:pt x="308351" y="144733"/>
                    <a:pt x="311876" y="144733"/>
                  </a:cubicBezTo>
                  <a:cubicBezTo>
                    <a:pt x="315259" y="144685"/>
                    <a:pt x="318689" y="144067"/>
                    <a:pt x="321976" y="142829"/>
                  </a:cubicBezTo>
                  <a:cubicBezTo>
                    <a:pt x="328645" y="140069"/>
                    <a:pt x="333790" y="135024"/>
                    <a:pt x="336553" y="128408"/>
                  </a:cubicBezTo>
                  <a:cubicBezTo>
                    <a:pt x="339364" y="121792"/>
                    <a:pt x="339364" y="114558"/>
                    <a:pt x="336696" y="107942"/>
                  </a:cubicBezTo>
                  <a:cubicBezTo>
                    <a:pt x="333933" y="101279"/>
                    <a:pt x="328883" y="96186"/>
                    <a:pt x="322262" y="93378"/>
                  </a:cubicBezTo>
                  <a:cubicBezTo>
                    <a:pt x="315687" y="90570"/>
                    <a:pt x="308399" y="90570"/>
                    <a:pt x="301777" y="93235"/>
                  </a:cubicBezTo>
                  <a:close/>
                  <a:moveTo>
                    <a:pt x="57189" y="91760"/>
                  </a:moveTo>
                  <a:cubicBezTo>
                    <a:pt x="42463" y="91760"/>
                    <a:pt x="30454" y="103711"/>
                    <a:pt x="30454" y="118471"/>
                  </a:cubicBezTo>
                  <a:cubicBezTo>
                    <a:pt x="30454" y="133183"/>
                    <a:pt x="42415" y="145229"/>
                    <a:pt x="57189" y="145229"/>
                  </a:cubicBezTo>
                  <a:cubicBezTo>
                    <a:pt x="71914" y="145229"/>
                    <a:pt x="83923" y="133231"/>
                    <a:pt x="83923" y="118471"/>
                  </a:cubicBezTo>
                  <a:cubicBezTo>
                    <a:pt x="83923" y="103806"/>
                    <a:pt x="71914" y="91760"/>
                    <a:pt x="57189" y="91760"/>
                  </a:cubicBezTo>
                  <a:close/>
                  <a:moveTo>
                    <a:pt x="230827" y="57813"/>
                  </a:moveTo>
                  <a:lnTo>
                    <a:pt x="319795" y="276362"/>
                  </a:lnTo>
                  <a:lnTo>
                    <a:pt x="315402" y="278153"/>
                  </a:lnTo>
                  <a:lnTo>
                    <a:pt x="233384" y="76587"/>
                  </a:lnTo>
                  <a:close/>
                  <a:moveTo>
                    <a:pt x="228889" y="43580"/>
                  </a:moveTo>
                  <a:lnTo>
                    <a:pt x="230827" y="57813"/>
                  </a:lnTo>
                  <a:lnTo>
                    <a:pt x="225581" y="44926"/>
                  </a:lnTo>
                  <a:close/>
                  <a:moveTo>
                    <a:pt x="223637" y="40586"/>
                  </a:moveTo>
                  <a:lnTo>
                    <a:pt x="226107" y="58704"/>
                  </a:lnTo>
                  <a:lnTo>
                    <a:pt x="219431" y="42298"/>
                  </a:lnTo>
                  <a:close/>
                  <a:moveTo>
                    <a:pt x="9528" y="23115"/>
                  </a:moveTo>
                  <a:lnTo>
                    <a:pt x="102668" y="23115"/>
                  </a:lnTo>
                  <a:lnTo>
                    <a:pt x="102668" y="268139"/>
                  </a:lnTo>
                  <a:lnTo>
                    <a:pt x="9528" y="268139"/>
                  </a:lnTo>
                  <a:close/>
                  <a:moveTo>
                    <a:pt x="216047" y="20186"/>
                  </a:moveTo>
                  <a:lnTo>
                    <a:pt x="249140" y="262976"/>
                  </a:lnTo>
                  <a:lnTo>
                    <a:pt x="156862" y="275524"/>
                  </a:lnTo>
                  <a:lnTo>
                    <a:pt x="123803" y="32757"/>
                  </a:lnTo>
                  <a:close/>
                  <a:moveTo>
                    <a:pt x="0" y="13590"/>
                  </a:moveTo>
                  <a:lnTo>
                    <a:pt x="112196" y="13590"/>
                  </a:lnTo>
                  <a:lnTo>
                    <a:pt x="112196" y="268139"/>
                  </a:lnTo>
                  <a:lnTo>
                    <a:pt x="107434" y="268139"/>
                  </a:lnTo>
                  <a:lnTo>
                    <a:pt x="107434" y="18352"/>
                  </a:lnTo>
                  <a:lnTo>
                    <a:pt x="4861" y="18352"/>
                  </a:lnTo>
                  <a:lnTo>
                    <a:pt x="4861" y="268139"/>
                  </a:lnTo>
                  <a:lnTo>
                    <a:pt x="0" y="268139"/>
                  </a:lnTo>
                  <a:close/>
                  <a:moveTo>
                    <a:pt x="318078" y="12432"/>
                  </a:moveTo>
                  <a:lnTo>
                    <a:pt x="410417" y="239411"/>
                  </a:lnTo>
                  <a:lnTo>
                    <a:pt x="324200" y="274566"/>
                  </a:lnTo>
                  <a:lnTo>
                    <a:pt x="231810" y="47585"/>
                  </a:lnTo>
                  <a:close/>
                  <a:moveTo>
                    <a:pt x="224238" y="9424"/>
                  </a:moveTo>
                  <a:lnTo>
                    <a:pt x="228227" y="38717"/>
                  </a:lnTo>
                  <a:lnTo>
                    <a:pt x="223637" y="40586"/>
                  </a:lnTo>
                  <a:lnTo>
                    <a:pt x="220119" y="14781"/>
                  </a:lnTo>
                  <a:lnTo>
                    <a:pt x="118445" y="28638"/>
                  </a:lnTo>
                  <a:lnTo>
                    <a:pt x="152190" y="276160"/>
                  </a:lnTo>
                  <a:lnTo>
                    <a:pt x="147511" y="276796"/>
                  </a:lnTo>
                  <a:lnTo>
                    <a:pt x="152698" y="314962"/>
                  </a:lnTo>
                  <a:lnTo>
                    <a:pt x="157393" y="314324"/>
                  </a:lnTo>
                  <a:lnTo>
                    <a:pt x="163687" y="360494"/>
                  </a:lnTo>
                  <a:lnTo>
                    <a:pt x="265361" y="346637"/>
                  </a:lnTo>
                  <a:lnTo>
                    <a:pt x="259071" y="300497"/>
                  </a:lnTo>
                  <a:lnTo>
                    <a:pt x="263774" y="299857"/>
                  </a:lnTo>
                  <a:lnTo>
                    <a:pt x="258587" y="261691"/>
                  </a:lnTo>
                  <a:lnTo>
                    <a:pt x="253868" y="262333"/>
                  </a:lnTo>
                  <a:lnTo>
                    <a:pt x="226107" y="58704"/>
                  </a:lnTo>
                  <a:lnTo>
                    <a:pt x="233384" y="76587"/>
                  </a:lnTo>
                  <a:lnTo>
                    <a:pt x="270717" y="350756"/>
                  </a:lnTo>
                  <a:lnTo>
                    <a:pt x="159567" y="365851"/>
                  </a:lnTo>
                  <a:lnTo>
                    <a:pt x="113088" y="24567"/>
                  </a:lnTo>
                  <a:close/>
                  <a:moveTo>
                    <a:pt x="323315" y="0"/>
                  </a:moveTo>
                  <a:lnTo>
                    <a:pt x="419247" y="235811"/>
                  </a:lnTo>
                  <a:lnTo>
                    <a:pt x="414778" y="237633"/>
                  </a:lnTo>
                  <a:lnTo>
                    <a:pt x="320621" y="6250"/>
                  </a:lnTo>
                  <a:lnTo>
                    <a:pt x="228889" y="43580"/>
                  </a:lnTo>
                  <a:lnTo>
                    <a:pt x="228227" y="38717"/>
                  </a:lnTo>
                  <a:close/>
                </a:path>
              </a:pathLst>
            </a:custGeom>
            <a:solidFill>
              <a:schemeClr val="bg1"/>
            </a:solidFill>
            <a:ln w="9525">
              <a:noFill/>
            </a:ln>
          </p:spPr>
          <p:txBody>
            <a:bodyPr/>
            <a:p>
              <a:endParaRPr lang="zh-CN" altLang="en-US"/>
            </a:p>
          </p:txBody>
        </p:sp>
      </p:grpSp>
      <p:grpSp>
        <p:nvGrpSpPr>
          <p:cNvPr id="98322" name="iṡ1ïḍé"/>
          <p:cNvGrpSpPr/>
          <p:nvPr/>
        </p:nvGrpSpPr>
        <p:grpSpPr>
          <a:xfrm>
            <a:off x="6167438" y="3556000"/>
            <a:ext cx="5235575" cy="1162050"/>
            <a:chOff x="1760651" y="1440088"/>
            <a:chExt cx="4015042" cy="1161997"/>
          </a:xfrm>
        </p:grpSpPr>
        <p:sp>
          <p:nvSpPr>
            <p:cNvPr id="98323" name="isļïḑe"/>
            <p:cNvSpPr/>
            <p:nvPr/>
          </p:nvSpPr>
          <p:spPr>
            <a:xfrm>
              <a:off x="1760651" y="1810138"/>
              <a:ext cx="4015042" cy="791947"/>
            </a:xfrm>
            <a:prstGeom prst="rect">
              <a:avLst/>
            </a:prstGeom>
            <a:noFill/>
            <a:ln w="9525">
              <a:noFill/>
            </a:ln>
          </p:spPr>
          <p:txBody>
            <a:bodyPr wrap="square" lIns="91440" tIns="45720" rIns="91440" bIns="45720" anchor="t" anchorCtr="0"/>
            <a:p>
              <a:pPr>
                <a:lnSpc>
                  <a:spcPct val="120000"/>
                </a:lnSpc>
              </a:pPr>
              <a:r>
                <a:rPr lang="zh-CN" sz="1400" b="0" dirty="0">
                  <a:solidFill>
                    <a:srgbClr val="404040"/>
                  </a:solidFill>
                  <a:latin typeface="微软雅黑" panose="020B0503020204020204" charset="-122"/>
                  <a:ea typeface="微软雅黑" panose="020B0503020204020204" charset="-122"/>
                </a:rPr>
                <a:t>瞳孔直径大于 5 mm 为瞳孔散大。一侧瞳孔扩大、固定，常提示同侧颅内血肿或脑肿瘤等颅内病变所致的小脑幕裂孔疝的发生。</a:t>
              </a:r>
              <a:endParaRPr lang="zh-CN" sz="1400" b="0" dirty="0">
                <a:solidFill>
                  <a:srgbClr val="404040"/>
                </a:solidFill>
                <a:latin typeface="微软雅黑" panose="020B0503020204020204" charset="-122"/>
                <a:ea typeface="微软雅黑" panose="020B0503020204020204" charset="-122"/>
              </a:endParaRPr>
            </a:p>
          </p:txBody>
        </p:sp>
        <p:sp>
          <p:nvSpPr>
            <p:cNvPr id="98324" name="ïsľíďé"/>
            <p:cNvSpPr txBox="1"/>
            <p:nvPr/>
          </p:nvSpPr>
          <p:spPr>
            <a:xfrm>
              <a:off x="1760651" y="1440088"/>
              <a:ext cx="3926415" cy="441960"/>
            </a:xfrm>
            <a:prstGeom prst="rect">
              <a:avLst/>
            </a:prstGeom>
            <a:noFill/>
            <a:ln w="9525">
              <a:noFill/>
            </a:ln>
          </p:spPr>
          <p:txBody>
            <a:bodyPr wrap="square" lIns="91440" tIns="45720" rIns="91440" bIns="45720" anchor="ctr" anchorCtr="0"/>
            <a:p>
              <a:r>
                <a:rPr lang="zh-CN" altLang="en-US" sz="1600" b="1" dirty="0">
                  <a:solidFill>
                    <a:srgbClr val="404040"/>
                  </a:solidFill>
                  <a:latin typeface="微软雅黑" panose="020B0503020204020204" charset="-122"/>
                  <a:ea typeface="微软雅黑" panose="020B0503020204020204" charset="-122"/>
                </a:rPr>
                <a:t>2. 瞳孔散大</a:t>
              </a:r>
              <a:endParaRPr lang="zh-CN" altLang="en-US" sz="1600" b="1" dirty="0">
                <a:solidFill>
                  <a:srgbClr val="404040"/>
                </a:solidFill>
                <a:latin typeface="微软雅黑" panose="020B0503020204020204" charset="-122"/>
                <a:ea typeface="微软雅黑" panose="020B0503020204020204" charset="-122"/>
              </a:endParaRPr>
            </a:p>
          </p:txBody>
        </p:sp>
      </p:grpSp>
      <p:grpSp>
        <p:nvGrpSpPr>
          <p:cNvPr id="98325" name="iṥḻïḓe"/>
          <p:cNvGrpSpPr/>
          <p:nvPr/>
        </p:nvGrpSpPr>
        <p:grpSpPr>
          <a:xfrm>
            <a:off x="5292725" y="5327650"/>
            <a:ext cx="877888" cy="881063"/>
            <a:chOff x="3852543" y="1667810"/>
            <a:chExt cx="823456" cy="825634"/>
          </a:xfrm>
        </p:grpSpPr>
        <p:sp>
          <p:nvSpPr>
            <p:cNvPr id="98326" name="iṣľíḍè"/>
            <p:cNvSpPr/>
            <p:nvPr/>
          </p:nvSpPr>
          <p:spPr>
            <a:xfrm>
              <a:off x="3852543" y="1667810"/>
              <a:ext cx="823456" cy="825634"/>
            </a:xfrm>
            <a:prstGeom prst="ellipse">
              <a:avLst/>
            </a:prstGeom>
            <a:solidFill>
              <a:schemeClr val="accent1"/>
            </a:solidFill>
            <a:ln w="28575" cap="flat" cmpd="sng">
              <a:solidFill>
                <a:schemeClr val="bg1"/>
              </a:solidFill>
              <a:prstDash val="solid"/>
              <a:round/>
              <a:headEnd type="none" w="med" len="med"/>
              <a:tailEnd type="none" w="med" len="med"/>
            </a:ln>
          </p:spPr>
          <p:txBody>
            <a:bodyPr wrap="square" lIns="91440" tIns="45720" rIns="91440" bIns="45720" anchor="ctr" anchorCtr="0"/>
            <a:p>
              <a:pPr algn="ctr"/>
              <a:endParaRPr lang="en-US" altLang="zh-CN" sz="3200" dirty="0">
                <a:solidFill>
                  <a:srgbClr val="404040"/>
                </a:solidFill>
                <a:latin typeface="Arial" panose="020B0604020202020204" pitchFamily="34" charset="0"/>
              </a:endParaRPr>
            </a:p>
          </p:txBody>
        </p:sp>
        <p:sp>
          <p:nvSpPr>
            <p:cNvPr id="98327" name="íşḷiďe"/>
            <p:cNvSpPr/>
            <p:nvPr/>
          </p:nvSpPr>
          <p:spPr>
            <a:xfrm>
              <a:off x="4055785" y="1869843"/>
              <a:ext cx="416971" cy="421566"/>
            </a:xfrm>
            <a:custGeom>
              <a:avLst/>
              <a:gdLst/>
              <a:ahLst/>
              <a:cxnLst>
                <a:cxn ang="0">
                  <a:pos x="0" y="411271"/>
                </a:cxn>
                <a:cxn ang="0">
                  <a:pos x="403977" y="411271"/>
                </a:cxn>
                <a:cxn ang="0">
                  <a:pos x="403977" y="421566"/>
                </a:cxn>
                <a:cxn ang="0">
                  <a:pos x="0" y="421566"/>
                </a:cxn>
                <a:cxn ang="0">
                  <a:pos x="61793" y="372183"/>
                </a:cxn>
                <a:cxn ang="0">
                  <a:pos x="65486" y="375868"/>
                </a:cxn>
                <a:cxn ang="0">
                  <a:pos x="61800" y="379558"/>
                </a:cxn>
                <a:cxn ang="0">
                  <a:pos x="58109" y="375866"/>
                </a:cxn>
                <a:cxn ang="0">
                  <a:pos x="79678" y="368956"/>
                </a:cxn>
                <a:cxn ang="0">
                  <a:pos x="69092" y="379526"/>
                </a:cxn>
                <a:cxn ang="0">
                  <a:pos x="68968" y="379402"/>
                </a:cxn>
                <a:cxn ang="0">
                  <a:pos x="65518" y="375900"/>
                </a:cxn>
                <a:cxn ang="0">
                  <a:pos x="65486" y="375868"/>
                </a:cxn>
                <a:cxn ang="0">
                  <a:pos x="69082" y="372267"/>
                </a:cxn>
                <a:cxn ang="0">
                  <a:pos x="70452" y="373637"/>
                </a:cxn>
                <a:cxn ang="0">
                  <a:pos x="129079" y="359690"/>
                </a:cxn>
                <a:cxn ang="0">
                  <a:pos x="134785" y="362849"/>
                </a:cxn>
                <a:cxn ang="0">
                  <a:pos x="147657" y="375730"/>
                </a:cxn>
                <a:cxn ang="0">
                  <a:pos x="129179" y="365038"/>
                </a:cxn>
                <a:cxn ang="0">
                  <a:pos x="110666" y="364369"/>
                </a:cxn>
                <a:cxn ang="0">
                  <a:pos x="74108" y="383472"/>
                </a:cxn>
                <a:cxn ang="0">
                  <a:pos x="69062" y="386819"/>
                </a:cxn>
                <a:cxn ang="0">
                  <a:pos x="65427" y="383185"/>
                </a:cxn>
                <a:cxn ang="0">
                  <a:pos x="69092" y="379526"/>
                </a:cxn>
                <a:cxn ang="0">
                  <a:pos x="69843" y="380278"/>
                </a:cxn>
                <a:cxn ang="0">
                  <a:pos x="129079" y="359690"/>
                </a:cxn>
                <a:cxn ang="0">
                  <a:pos x="41115" y="358873"/>
                </a:cxn>
                <a:cxn ang="0">
                  <a:pos x="58109" y="375866"/>
                </a:cxn>
                <a:cxn ang="0">
                  <a:pos x="40717" y="393251"/>
                </a:cxn>
                <a:cxn ang="0">
                  <a:pos x="18481" y="381469"/>
                </a:cxn>
                <a:cxn ang="0">
                  <a:pos x="33846" y="351603"/>
                </a:cxn>
                <a:cxn ang="0">
                  <a:pos x="37461" y="355218"/>
                </a:cxn>
                <a:cxn ang="0">
                  <a:pos x="9865" y="382782"/>
                </a:cxn>
                <a:cxn ang="0">
                  <a:pos x="41688" y="399688"/>
                </a:cxn>
                <a:cxn ang="0">
                  <a:pos x="61800" y="379558"/>
                </a:cxn>
                <a:cxn ang="0">
                  <a:pos x="65427" y="383185"/>
                </a:cxn>
                <a:cxn ang="0">
                  <a:pos x="42672" y="405907"/>
                </a:cxn>
                <a:cxn ang="0">
                  <a:pos x="1394" y="384042"/>
                </a:cxn>
                <a:cxn ang="0">
                  <a:pos x="48407" y="351593"/>
                </a:cxn>
                <a:cxn ang="0">
                  <a:pos x="65396" y="368581"/>
                </a:cxn>
                <a:cxn ang="0">
                  <a:pos x="61793" y="372183"/>
                </a:cxn>
                <a:cxn ang="0">
                  <a:pos x="44785" y="355210"/>
                </a:cxn>
                <a:cxn ang="0">
                  <a:pos x="41124" y="351558"/>
                </a:cxn>
                <a:cxn ang="0">
                  <a:pos x="41161" y="351595"/>
                </a:cxn>
                <a:cxn ang="0">
                  <a:pos x="44785" y="355210"/>
                </a:cxn>
                <a:cxn ang="0">
                  <a:pos x="41115" y="358873"/>
                </a:cxn>
                <a:cxn ang="0">
                  <a:pos x="37461" y="355218"/>
                </a:cxn>
                <a:cxn ang="0">
                  <a:pos x="48125" y="337329"/>
                </a:cxn>
                <a:cxn ang="0">
                  <a:pos x="43419" y="346604"/>
                </a:cxn>
                <a:cxn ang="0">
                  <a:pos x="44751" y="347936"/>
                </a:cxn>
                <a:cxn ang="0">
                  <a:pos x="41124" y="351558"/>
                </a:cxn>
                <a:cxn ang="0">
                  <a:pos x="37710" y="348144"/>
                </a:cxn>
                <a:cxn ang="0">
                  <a:pos x="37508" y="347942"/>
                </a:cxn>
                <a:cxn ang="0">
                  <a:pos x="59505" y="333199"/>
                </a:cxn>
                <a:cxn ang="0">
                  <a:pos x="83862" y="357475"/>
                </a:cxn>
                <a:cxn ang="0">
                  <a:pos x="69082" y="372267"/>
                </a:cxn>
                <a:cxn ang="0">
                  <a:pos x="65396" y="368581"/>
                </a:cxn>
                <a:cxn ang="0">
                  <a:pos x="76487" y="357494"/>
                </a:cxn>
                <a:cxn ang="0">
                  <a:pos x="59502" y="340516"/>
                </a:cxn>
                <a:cxn ang="0">
                  <a:pos x="48407" y="351593"/>
                </a:cxn>
                <a:cxn ang="0">
                  <a:pos x="44751" y="347936"/>
                </a:cxn>
                <a:cxn ang="0">
                  <a:pos x="63346" y="291405"/>
                </a:cxn>
                <a:cxn ang="0">
                  <a:pos x="125599" y="353659"/>
                </a:cxn>
                <a:cxn ang="0">
                  <a:pos x="108504" y="354328"/>
                </a:cxn>
                <a:cxn ang="0">
                  <a:pos x="79678" y="368956"/>
                </a:cxn>
                <a:cxn ang="0">
                  <a:pos x="91155" y="357494"/>
                </a:cxn>
                <a:cxn ang="0">
                  <a:pos x="59554" y="325906"/>
                </a:cxn>
                <a:cxn ang="0">
                  <a:pos x="48125" y="337329"/>
                </a:cxn>
                <a:cxn ang="0">
                  <a:pos x="62728" y="308551"/>
                </a:cxn>
                <a:cxn ang="0">
                  <a:pos x="63346" y="291405"/>
                </a:cxn>
                <a:cxn ang="0">
                  <a:pos x="41232" y="269239"/>
                </a:cxn>
                <a:cxn ang="0">
                  <a:pos x="54273" y="282287"/>
                </a:cxn>
                <a:cxn ang="0">
                  <a:pos x="57415" y="287960"/>
                </a:cxn>
                <a:cxn ang="0">
                  <a:pos x="36784" y="347218"/>
                </a:cxn>
                <a:cxn ang="0">
                  <a:pos x="37508" y="347942"/>
                </a:cxn>
                <a:cxn ang="0">
                  <a:pos x="33846" y="351603"/>
                </a:cxn>
                <a:cxn ang="0">
                  <a:pos x="30134" y="347891"/>
                </a:cxn>
                <a:cxn ang="0">
                  <a:pos x="33481" y="342845"/>
                </a:cxn>
                <a:cxn ang="0">
                  <a:pos x="52636" y="306286"/>
                </a:cxn>
                <a:cxn ang="0">
                  <a:pos x="41205" y="269264"/>
                </a:cxn>
                <a:cxn ang="0">
                  <a:pos x="45229" y="265959"/>
                </a:cxn>
                <a:cxn ang="0">
                  <a:pos x="151102" y="371883"/>
                </a:cxn>
                <a:cxn ang="0">
                  <a:pos x="134785" y="362849"/>
                </a:cxn>
                <a:cxn ang="0">
                  <a:pos x="54273" y="282287"/>
                </a:cxn>
                <a:cxn ang="0">
                  <a:pos x="48869" y="262356"/>
                </a:cxn>
                <a:cxn ang="0">
                  <a:pos x="55774" y="269260"/>
                </a:cxn>
                <a:cxn ang="0">
                  <a:pos x="151022" y="364524"/>
                </a:cxn>
                <a:cxn ang="0">
                  <a:pos x="151030" y="364517"/>
                </a:cxn>
                <a:cxn ang="0">
                  <a:pos x="154641" y="368128"/>
                </a:cxn>
                <a:cxn ang="0">
                  <a:pos x="153876" y="368965"/>
                </a:cxn>
                <a:cxn ang="0">
                  <a:pos x="151039" y="371805"/>
                </a:cxn>
                <a:cxn ang="0">
                  <a:pos x="45256" y="265970"/>
                </a:cxn>
                <a:cxn ang="0">
                  <a:pos x="375544" y="138940"/>
                </a:cxn>
                <a:cxn ang="0">
                  <a:pos x="375544" y="154538"/>
                </a:cxn>
                <a:cxn ang="0">
                  <a:pos x="151022" y="379097"/>
                </a:cxn>
                <a:cxn ang="0">
                  <a:pos x="147657" y="375730"/>
                </a:cxn>
                <a:cxn ang="0">
                  <a:pos x="147689" y="375748"/>
                </a:cxn>
                <a:cxn ang="0">
                  <a:pos x="153876" y="368965"/>
                </a:cxn>
                <a:cxn ang="0">
                  <a:pos x="371870" y="150816"/>
                </a:cxn>
                <a:cxn ang="0">
                  <a:pos x="371870" y="142617"/>
                </a:cxn>
                <a:cxn ang="0">
                  <a:pos x="369282" y="137883"/>
                </a:cxn>
                <a:cxn ang="0">
                  <a:pos x="371870" y="140469"/>
                </a:cxn>
                <a:cxn ang="0">
                  <a:pos x="371870" y="142617"/>
                </a:cxn>
                <a:cxn ang="0">
                  <a:pos x="368285" y="146205"/>
                </a:cxn>
                <a:cxn ang="0">
                  <a:pos x="368285" y="144136"/>
                </a:cxn>
                <a:cxn ang="0">
                  <a:pos x="365656" y="141505"/>
                </a:cxn>
                <a:cxn ang="0">
                  <a:pos x="369303" y="130634"/>
                </a:cxn>
                <a:cxn ang="0">
                  <a:pos x="372920" y="134250"/>
                </a:cxn>
                <a:cxn ang="0">
                  <a:pos x="369282" y="137883"/>
                </a:cxn>
                <a:cxn ang="0">
                  <a:pos x="365667" y="134269"/>
                </a:cxn>
                <a:cxn ang="0">
                  <a:pos x="282712" y="51359"/>
                </a:cxn>
                <a:cxn ang="0">
                  <a:pos x="365667" y="134269"/>
                </a:cxn>
                <a:cxn ang="0">
                  <a:pos x="362045" y="137892"/>
                </a:cxn>
                <a:cxn ang="0">
                  <a:pos x="279141" y="54929"/>
                </a:cxn>
                <a:cxn ang="0">
                  <a:pos x="275509" y="51294"/>
                </a:cxn>
                <a:cxn ang="0">
                  <a:pos x="279141" y="54929"/>
                </a:cxn>
                <a:cxn ang="0">
                  <a:pos x="267713" y="66358"/>
                </a:cxn>
                <a:cxn ang="0">
                  <a:pos x="350643" y="149295"/>
                </a:cxn>
                <a:cxn ang="0">
                  <a:pos x="362045" y="137892"/>
                </a:cxn>
                <a:cxn ang="0">
                  <a:pos x="365656" y="141505"/>
                </a:cxn>
                <a:cxn ang="0">
                  <a:pos x="350677" y="156465"/>
                </a:cxn>
                <a:cxn ang="0">
                  <a:pos x="260488" y="66309"/>
                </a:cxn>
                <a:cxn ang="0">
                  <a:pos x="269744" y="48618"/>
                </a:cxn>
                <a:cxn ang="0">
                  <a:pos x="270920" y="48618"/>
                </a:cxn>
                <a:cxn ang="0">
                  <a:pos x="253197" y="66358"/>
                </a:cxn>
                <a:cxn ang="0">
                  <a:pos x="350643" y="163864"/>
                </a:cxn>
                <a:cxn ang="0">
                  <a:pos x="368285" y="146205"/>
                </a:cxn>
                <a:cxn ang="0">
                  <a:pos x="368285" y="147226"/>
                </a:cxn>
                <a:cxn ang="0">
                  <a:pos x="151030" y="364517"/>
                </a:cxn>
                <a:cxn ang="0">
                  <a:pos x="55774" y="269260"/>
                </a:cxn>
                <a:cxn ang="0">
                  <a:pos x="52482" y="265967"/>
                </a:cxn>
                <a:cxn ang="0">
                  <a:pos x="274451" y="45084"/>
                </a:cxn>
                <a:cxn ang="0">
                  <a:pos x="276434" y="45084"/>
                </a:cxn>
                <a:cxn ang="0">
                  <a:pos x="279077" y="47726"/>
                </a:cxn>
                <a:cxn ang="0">
                  <a:pos x="275509" y="51294"/>
                </a:cxn>
                <a:cxn ang="0">
                  <a:pos x="272834" y="48618"/>
                </a:cxn>
                <a:cxn ang="0">
                  <a:pos x="270920" y="48618"/>
                </a:cxn>
                <a:cxn ang="0">
                  <a:pos x="282744" y="44060"/>
                </a:cxn>
                <a:cxn ang="0">
                  <a:pos x="286376" y="47694"/>
                </a:cxn>
                <a:cxn ang="0">
                  <a:pos x="282712" y="51359"/>
                </a:cxn>
                <a:cxn ang="0">
                  <a:pos x="279077" y="47726"/>
                </a:cxn>
                <a:cxn ang="0">
                  <a:pos x="262485" y="41408"/>
                </a:cxn>
                <a:cxn ang="0">
                  <a:pos x="278123" y="41408"/>
                </a:cxn>
                <a:cxn ang="0">
                  <a:pos x="274451" y="45084"/>
                </a:cxn>
                <a:cxn ang="0">
                  <a:pos x="266087" y="45084"/>
                </a:cxn>
                <a:cxn ang="0">
                  <a:pos x="48869" y="262356"/>
                </a:cxn>
                <a:cxn ang="0">
                  <a:pos x="48826" y="262312"/>
                </a:cxn>
                <a:cxn ang="0">
                  <a:pos x="41232" y="269239"/>
                </a:cxn>
                <a:cxn ang="0">
                  <a:pos x="37963" y="265967"/>
                </a:cxn>
                <a:cxn ang="0">
                  <a:pos x="329434" y="10296"/>
                </a:cxn>
                <a:cxn ang="0">
                  <a:pos x="339163" y="14362"/>
                </a:cxn>
                <a:cxn ang="0">
                  <a:pos x="402635" y="77839"/>
                </a:cxn>
                <a:cxn ang="0">
                  <a:pos x="402635" y="97299"/>
                </a:cxn>
                <a:cxn ang="0">
                  <a:pos x="369303" y="130634"/>
                </a:cxn>
                <a:cxn ang="0">
                  <a:pos x="286376" y="47694"/>
                </a:cxn>
                <a:cxn ang="0">
                  <a:pos x="319705" y="14362"/>
                </a:cxn>
                <a:cxn ang="0">
                  <a:pos x="329434" y="10296"/>
                </a:cxn>
                <a:cxn ang="0">
                  <a:pos x="329486" y="0"/>
                </a:cxn>
                <a:cxn ang="0">
                  <a:pos x="346474" y="7000"/>
                </a:cxn>
                <a:cxn ang="0">
                  <a:pos x="409945" y="70529"/>
                </a:cxn>
                <a:cxn ang="0">
                  <a:pos x="409945" y="104507"/>
                </a:cxn>
                <a:cxn ang="0">
                  <a:pos x="375544" y="138940"/>
                </a:cxn>
                <a:cxn ang="0">
                  <a:pos x="375544" y="136876"/>
                </a:cxn>
                <a:cxn ang="0">
                  <a:pos x="372920" y="134250"/>
                </a:cxn>
                <a:cxn ang="0">
                  <a:pos x="406375" y="100838"/>
                </a:cxn>
                <a:cxn ang="0">
                  <a:pos x="406375" y="74131"/>
                </a:cxn>
                <a:cxn ang="0">
                  <a:pos x="342852" y="10683"/>
                </a:cxn>
                <a:cxn ang="0">
                  <a:pos x="316135" y="10683"/>
                </a:cxn>
                <a:cxn ang="0">
                  <a:pos x="282744" y="44060"/>
                </a:cxn>
                <a:cxn ang="0">
                  <a:pos x="280093" y="41408"/>
                </a:cxn>
                <a:cxn ang="0">
                  <a:pos x="278123" y="41408"/>
                </a:cxn>
                <a:cxn ang="0">
                  <a:pos x="312498" y="7000"/>
                </a:cxn>
                <a:cxn ang="0">
                  <a:pos x="329486" y="0"/>
                </a:cxn>
              </a:cxnLst>
              <a:pathLst>
                <a:path w="385706" h="389956">
                  <a:moveTo>
                    <a:pt x="0" y="380433"/>
                  </a:moveTo>
                  <a:lnTo>
                    <a:pt x="373687" y="380433"/>
                  </a:lnTo>
                  <a:lnTo>
                    <a:pt x="373687" y="389956"/>
                  </a:lnTo>
                  <a:lnTo>
                    <a:pt x="0" y="389956"/>
                  </a:lnTo>
                  <a:close/>
                  <a:moveTo>
                    <a:pt x="57160" y="344276"/>
                  </a:moveTo>
                  <a:lnTo>
                    <a:pt x="60576" y="347685"/>
                  </a:lnTo>
                  <a:lnTo>
                    <a:pt x="57167" y="351098"/>
                  </a:lnTo>
                  <a:lnTo>
                    <a:pt x="53752" y="347683"/>
                  </a:lnTo>
                  <a:close/>
                  <a:moveTo>
                    <a:pt x="73704" y="341291"/>
                  </a:moveTo>
                  <a:lnTo>
                    <a:pt x="63912" y="351069"/>
                  </a:lnTo>
                  <a:lnTo>
                    <a:pt x="63797" y="350954"/>
                  </a:lnTo>
                  <a:lnTo>
                    <a:pt x="60606" y="347715"/>
                  </a:lnTo>
                  <a:lnTo>
                    <a:pt x="60576" y="347685"/>
                  </a:lnTo>
                  <a:lnTo>
                    <a:pt x="63903" y="344354"/>
                  </a:lnTo>
                  <a:lnTo>
                    <a:pt x="65170" y="345621"/>
                  </a:lnTo>
                  <a:close/>
                  <a:moveTo>
                    <a:pt x="119401" y="332720"/>
                  </a:moveTo>
                  <a:lnTo>
                    <a:pt x="124679" y="335642"/>
                  </a:lnTo>
                  <a:lnTo>
                    <a:pt x="136586" y="347557"/>
                  </a:lnTo>
                  <a:lnTo>
                    <a:pt x="119493" y="337667"/>
                  </a:lnTo>
                  <a:cubicBezTo>
                    <a:pt x="113848" y="335928"/>
                    <a:pt x="108204" y="335738"/>
                    <a:pt x="102369" y="337048"/>
                  </a:cubicBezTo>
                  <a:cubicBezTo>
                    <a:pt x="91367" y="339477"/>
                    <a:pt x="80269" y="346907"/>
                    <a:pt x="68552" y="354719"/>
                  </a:cubicBezTo>
                  <a:lnTo>
                    <a:pt x="63884" y="357815"/>
                  </a:lnTo>
                  <a:lnTo>
                    <a:pt x="60522" y="354453"/>
                  </a:lnTo>
                  <a:lnTo>
                    <a:pt x="63912" y="351069"/>
                  </a:lnTo>
                  <a:lnTo>
                    <a:pt x="64607" y="351764"/>
                  </a:lnTo>
                  <a:cubicBezTo>
                    <a:pt x="83327" y="339260"/>
                    <a:pt x="100064" y="327613"/>
                    <a:pt x="119401" y="332720"/>
                  </a:cubicBezTo>
                  <a:close/>
                  <a:moveTo>
                    <a:pt x="38033" y="331964"/>
                  </a:moveTo>
                  <a:lnTo>
                    <a:pt x="53752" y="347683"/>
                  </a:lnTo>
                  <a:lnTo>
                    <a:pt x="37664" y="363765"/>
                  </a:lnTo>
                  <a:lnTo>
                    <a:pt x="17096" y="352866"/>
                  </a:lnTo>
                  <a:close/>
                  <a:moveTo>
                    <a:pt x="31309" y="325239"/>
                  </a:moveTo>
                  <a:lnTo>
                    <a:pt x="34653" y="328583"/>
                  </a:lnTo>
                  <a:lnTo>
                    <a:pt x="9126" y="354081"/>
                  </a:lnTo>
                  <a:lnTo>
                    <a:pt x="38563" y="369719"/>
                  </a:lnTo>
                  <a:lnTo>
                    <a:pt x="57167" y="351098"/>
                  </a:lnTo>
                  <a:lnTo>
                    <a:pt x="60522" y="354453"/>
                  </a:lnTo>
                  <a:lnTo>
                    <a:pt x="39473" y="375472"/>
                  </a:lnTo>
                  <a:lnTo>
                    <a:pt x="1290" y="355246"/>
                  </a:lnTo>
                  <a:close/>
                  <a:moveTo>
                    <a:pt x="44778" y="325230"/>
                  </a:moveTo>
                  <a:lnTo>
                    <a:pt x="60493" y="340944"/>
                  </a:lnTo>
                  <a:lnTo>
                    <a:pt x="57160" y="344276"/>
                  </a:lnTo>
                  <a:lnTo>
                    <a:pt x="41427" y="328576"/>
                  </a:lnTo>
                  <a:close/>
                  <a:moveTo>
                    <a:pt x="38041" y="325198"/>
                  </a:moveTo>
                  <a:lnTo>
                    <a:pt x="38075" y="325232"/>
                  </a:lnTo>
                  <a:lnTo>
                    <a:pt x="41427" y="328576"/>
                  </a:lnTo>
                  <a:lnTo>
                    <a:pt x="38033" y="331964"/>
                  </a:lnTo>
                  <a:lnTo>
                    <a:pt x="34653" y="328583"/>
                  </a:lnTo>
                  <a:close/>
                  <a:moveTo>
                    <a:pt x="44517" y="312036"/>
                  </a:moveTo>
                  <a:lnTo>
                    <a:pt x="40164" y="320615"/>
                  </a:lnTo>
                  <a:lnTo>
                    <a:pt x="41396" y="321847"/>
                  </a:lnTo>
                  <a:lnTo>
                    <a:pt x="38041" y="325198"/>
                  </a:lnTo>
                  <a:lnTo>
                    <a:pt x="34883" y="322040"/>
                  </a:lnTo>
                  <a:lnTo>
                    <a:pt x="34696" y="321853"/>
                  </a:lnTo>
                  <a:close/>
                  <a:moveTo>
                    <a:pt x="55044" y="308215"/>
                  </a:moveTo>
                  <a:lnTo>
                    <a:pt x="77574" y="330671"/>
                  </a:lnTo>
                  <a:lnTo>
                    <a:pt x="63903" y="344354"/>
                  </a:lnTo>
                  <a:lnTo>
                    <a:pt x="60493" y="340944"/>
                  </a:lnTo>
                  <a:lnTo>
                    <a:pt x="70752" y="330689"/>
                  </a:lnTo>
                  <a:lnTo>
                    <a:pt x="55041" y="314984"/>
                  </a:lnTo>
                  <a:lnTo>
                    <a:pt x="44778" y="325230"/>
                  </a:lnTo>
                  <a:lnTo>
                    <a:pt x="41396" y="321847"/>
                  </a:lnTo>
                  <a:close/>
                  <a:moveTo>
                    <a:pt x="58597" y="269555"/>
                  </a:moveTo>
                  <a:lnTo>
                    <a:pt x="116182" y="327141"/>
                  </a:lnTo>
                  <a:cubicBezTo>
                    <a:pt x="110943" y="326379"/>
                    <a:pt x="105704" y="326569"/>
                    <a:pt x="100369" y="327760"/>
                  </a:cubicBezTo>
                  <a:lnTo>
                    <a:pt x="73704" y="341291"/>
                  </a:lnTo>
                  <a:lnTo>
                    <a:pt x="84321" y="330689"/>
                  </a:lnTo>
                  <a:lnTo>
                    <a:pt x="55089" y="301469"/>
                  </a:lnTo>
                  <a:lnTo>
                    <a:pt x="44517" y="312036"/>
                  </a:lnTo>
                  <a:lnTo>
                    <a:pt x="58025" y="285416"/>
                  </a:lnTo>
                  <a:cubicBezTo>
                    <a:pt x="59216" y="280034"/>
                    <a:pt x="59454" y="274747"/>
                    <a:pt x="58597" y="269555"/>
                  </a:cubicBezTo>
                  <a:close/>
                  <a:moveTo>
                    <a:pt x="38141" y="249051"/>
                  </a:moveTo>
                  <a:lnTo>
                    <a:pt x="50204" y="261121"/>
                  </a:lnTo>
                  <a:lnTo>
                    <a:pt x="53110" y="266369"/>
                  </a:lnTo>
                  <a:cubicBezTo>
                    <a:pt x="58203" y="285699"/>
                    <a:pt x="46530" y="302463"/>
                    <a:pt x="34026" y="321183"/>
                  </a:cubicBezTo>
                  <a:lnTo>
                    <a:pt x="34696" y="321853"/>
                  </a:lnTo>
                  <a:lnTo>
                    <a:pt x="31309" y="325239"/>
                  </a:lnTo>
                  <a:lnTo>
                    <a:pt x="27875" y="321806"/>
                  </a:lnTo>
                  <a:lnTo>
                    <a:pt x="30971" y="317138"/>
                  </a:lnTo>
                  <a:cubicBezTo>
                    <a:pt x="38830" y="305421"/>
                    <a:pt x="46308" y="294323"/>
                    <a:pt x="48690" y="283320"/>
                  </a:cubicBezTo>
                  <a:cubicBezTo>
                    <a:pt x="51214" y="271651"/>
                    <a:pt x="47880" y="260743"/>
                    <a:pt x="38116" y="249074"/>
                  </a:cubicBezTo>
                  <a:close/>
                  <a:moveTo>
                    <a:pt x="41838" y="246017"/>
                  </a:moveTo>
                  <a:lnTo>
                    <a:pt x="139773" y="343999"/>
                  </a:lnTo>
                  <a:lnTo>
                    <a:pt x="124679" y="335642"/>
                  </a:lnTo>
                  <a:lnTo>
                    <a:pt x="50204" y="261121"/>
                  </a:lnTo>
                  <a:close/>
                  <a:moveTo>
                    <a:pt x="45205" y="242684"/>
                  </a:moveTo>
                  <a:lnTo>
                    <a:pt x="51592" y="249071"/>
                  </a:lnTo>
                  <a:lnTo>
                    <a:pt x="139699" y="337192"/>
                  </a:lnTo>
                  <a:lnTo>
                    <a:pt x="139706" y="337185"/>
                  </a:lnTo>
                  <a:lnTo>
                    <a:pt x="143046" y="340525"/>
                  </a:lnTo>
                  <a:lnTo>
                    <a:pt x="142339" y="341300"/>
                  </a:lnTo>
                  <a:lnTo>
                    <a:pt x="139714" y="343927"/>
                  </a:lnTo>
                  <a:lnTo>
                    <a:pt x="41863" y="246027"/>
                  </a:lnTo>
                  <a:close/>
                  <a:moveTo>
                    <a:pt x="347386" y="128522"/>
                  </a:moveTo>
                  <a:lnTo>
                    <a:pt x="347386" y="142951"/>
                  </a:lnTo>
                  <a:lnTo>
                    <a:pt x="139699" y="350672"/>
                  </a:lnTo>
                  <a:lnTo>
                    <a:pt x="136586" y="347557"/>
                  </a:lnTo>
                  <a:lnTo>
                    <a:pt x="136616" y="347574"/>
                  </a:lnTo>
                  <a:lnTo>
                    <a:pt x="142339" y="341300"/>
                  </a:lnTo>
                  <a:lnTo>
                    <a:pt x="343987" y="139508"/>
                  </a:lnTo>
                  <a:lnTo>
                    <a:pt x="343987" y="131924"/>
                  </a:lnTo>
                  <a:close/>
                  <a:moveTo>
                    <a:pt x="341593" y="127545"/>
                  </a:moveTo>
                  <a:lnTo>
                    <a:pt x="343987" y="129937"/>
                  </a:lnTo>
                  <a:lnTo>
                    <a:pt x="343987" y="131924"/>
                  </a:lnTo>
                  <a:lnTo>
                    <a:pt x="340671" y="135243"/>
                  </a:lnTo>
                  <a:lnTo>
                    <a:pt x="340671" y="133329"/>
                  </a:lnTo>
                  <a:lnTo>
                    <a:pt x="338239" y="130895"/>
                  </a:lnTo>
                  <a:close/>
                  <a:moveTo>
                    <a:pt x="341613" y="120839"/>
                  </a:moveTo>
                  <a:lnTo>
                    <a:pt x="344958" y="124184"/>
                  </a:lnTo>
                  <a:lnTo>
                    <a:pt x="341593" y="127545"/>
                  </a:lnTo>
                  <a:lnTo>
                    <a:pt x="338249" y="124202"/>
                  </a:lnTo>
                  <a:close/>
                  <a:moveTo>
                    <a:pt x="261514" y="47508"/>
                  </a:moveTo>
                  <a:lnTo>
                    <a:pt x="338249" y="124202"/>
                  </a:lnTo>
                  <a:lnTo>
                    <a:pt x="334899" y="127553"/>
                  </a:lnTo>
                  <a:lnTo>
                    <a:pt x="258211" y="50811"/>
                  </a:lnTo>
                  <a:close/>
                  <a:moveTo>
                    <a:pt x="254851" y="47448"/>
                  </a:moveTo>
                  <a:lnTo>
                    <a:pt x="258211" y="50811"/>
                  </a:lnTo>
                  <a:lnTo>
                    <a:pt x="247640" y="61383"/>
                  </a:lnTo>
                  <a:lnTo>
                    <a:pt x="324352" y="138101"/>
                  </a:lnTo>
                  <a:lnTo>
                    <a:pt x="334899" y="127553"/>
                  </a:lnTo>
                  <a:lnTo>
                    <a:pt x="338239" y="130895"/>
                  </a:lnTo>
                  <a:lnTo>
                    <a:pt x="324383" y="144733"/>
                  </a:lnTo>
                  <a:lnTo>
                    <a:pt x="240957" y="61337"/>
                  </a:lnTo>
                  <a:close/>
                  <a:moveTo>
                    <a:pt x="249519" y="44973"/>
                  </a:moveTo>
                  <a:lnTo>
                    <a:pt x="250607" y="44973"/>
                  </a:lnTo>
                  <a:lnTo>
                    <a:pt x="234212" y="61383"/>
                  </a:lnTo>
                  <a:lnTo>
                    <a:pt x="324352" y="151578"/>
                  </a:lnTo>
                  <a:lnTo>
                    <a:pt x="340671" y="135243"/>
                  </a:lnTo>
                  <a:lnTo>
                    <a:pt x="340671" y="136187"/>
                  </a:lnTo>
                  <a:lnTo>
                    <a:pt x="139706" y="337185"/>
                  </a:lnTo>
                  <a:lnTo>
                    <a:pt x="51592" y="249071"/>
                  </a:lnTo>
                  <a:lnTo>
                    <a:pt x="48547" y="246025"/>
                  </a:lnTo>
                  <a:close/>
                  <a:moveTo>
                    <a:pt x="253873" y="41704"/>
                  </a:moveTo>
                  <a:lnTo>
                    <a:pt x="255707" y="41704"/>
                  </a:lnTo>
                  <a:lnTo>
                    <a:pt x="258152" y="44148"/>
                  </a:lnTo>
                  <a:lnTo>
                    <a:pt x="254851" y="47448"/>
                  </a:lnTo>
                  <a:lnTo>
                    <a:pt x="252377" y="44973"/>
                  </a:lnTo>
                  <a:lnTo>
                    <a:pt x="250607" y="44973"/>
                  </a:lnTo>
                  <a:close/>
                  <a:moveTo>
                    <a:pt x="261544" y="40757"/>
                  </a:moveTo>
                  <a:lnTo>
                    <a:pt x="264904" y="44118"/>
                  </a:lnTo>
                  <a:lnTo>
                    <a:pt x="261514" y="47508"/>
                  </a:lnTo>
                  <a:lnTo>
                    <a:pt x="258152" y="44148"/>
                  </a:lnTo>
                  <a:close/>
                  <a:moveTo>
                    <a:pt x="242804" y="38304"/>
                  </a:moveTo>
                  <a:lnTo>
                    <a:pt x="257269" y="38304"/>
                  </a:lnTo>
                  <a:lnTo>
                    <a:pt x="253873" y="41704"/>
                  </a:lnTo>
                  <a:lnTo>
                    <a:pt x="246136" y="41704"/>
                  </a:lnTo>
                  <a:lnTo>
                    <a:pt x="45205" y="242684"/>
                  </a:lnTo>
                  <a:lnTo>
                    <a:pt x="45165" y="242644"/>
                  </a:lnTo>
                  <a:lnTo>
                    <a:pt x="38141" y="249051"/>
                  </a:lnTo>
                  <a:lnTo>
                    <a:pt x="35117" y="246025"/>
                  </a:lnTo>
                  <a:close/>
                  <a:moveTo>
                    <a:pt x="304733" y="9524"/>
                  </a:moveTo>
                  <a:cubicBezTo>
                    <a:pt x="308114" y="9524"/>
                    <a:pt x="311352" y="10905"/>
                    <a:pt x="313733" y="13286"/>
                  </a:cubicBezTo>
                  <a:lnTo>
                    <a:pt x="372445" y="72003"/>
                  </a:lnTo>
                  <a:cubicBezTo>
                    <a:pt x="377397" y="76955"/>
                    <a:pt x="377397" y="85051"/>
                    <a:pt x="372445" y="90004"/>
                  </a:cubicBezTo>
                  <a:lnTo>
                    <a:pt x="341613" y="120839"/>
                  </a:lnTo>
                  <a:lnTo>
                    <a:pt x="264904" y="44118"/>
                  </a:lnTo>
                  <a:lnTo>
                    <a:pt x="295734" y="13286"/>
                  </a:lnTo>
                  <a:cubicBezTo>
                    <a:pt x="298114" y="10810"/>
                    <a:pt x="301352" y="9524"/>
                    <a:pt x="304733" y="9524"/>
                  </a:cubicBezTo>
                  <a:close/>
                  <a:moveTo>
                    <a:pt x="304781" y="0"/>
                  </a:moveTo>
                  <a:cubicBezTo>
                    <a:pt x="310733" y="0"/>
                    <a:pt x="316352" y="2333"/>
                    <a:pt x="320495" y="6476"/>
                  </a:cubicBezTo>
                  <a:lnTo>
                    <a:pt x="379207" y="65241"/>
                  </a:lnTo>
                  <a:cubicBezTo>
                    <a:pt x="387873" y="73955"/>
                    <a:pt x="387873" y="88051"/>
                    <a:pt x="379207" y="96671"/>
                  </a:cubicBezTo>
                  <a:lnTo>
                    <a:pt x="347386" y="128522"/>
                  </a:lnTo>
                  <a:lnTo>
                    <a:pt x="347386" y="126613"/>
                  </a:lnTo>
                  <a:lnTo>
                    <a:pt x="344958" y="124184"/>
                  </a:lnTo>
                  <a:lnTo>
                    <a:pt x="375905" y="93277"/>
                  </a:lnTo>
                  <a:cubicBezTo>
                    <a:pt x="382714" y="86518"/>
                    <a:pt x="382714" y="75427"/>
                    <a:pt x="375905" y="68573"/>
                  </a:cubicBezTo>
                  <a:lnTo>
                    <a:pt x="317145" y="9882"/>
                  </a:lnTo>
                  <a:cubicBezTo>
                    <a:pt x="310288" y="3075"/>
                    <a:pt x="299241" y="3075"/>
                    <a:pt x="292431" y="9882"/>
                  </a:cubicBezTo>
                  <a:lnTo>
                    <a:pt x="261544" y="40757"/>
                  </a:lnTo>
                  <a:lnTo>
                    <a:pt x="259092" y="38304"/>
                  </a:lnTo>
                  <a:lnTo>
                    <a:pt x="257269" y="38304"/>
                  </a:lnTo>
                  <a:lnTo>
                    <a:pt x="289067" y="6476"/>
                  </a:lnTo>
                  <a:cubicBezTo>
                    <a:pt x="293305" y="2286"/>
                    <a:pt x="298829" y="0"/>
                    <a:pt x="304781" y="0"/>
                  </a:cubicBezTo>
                  <a:close/>
                </a:path>
              </a:pathLst>
            </a:custGeom>
            <a:solidFill>
              <a:schemeClr val="bg1"/>
            </a:solidFill>
            <a:ln w="9525">
              <a:noFill/>
            </a:ln>
          </p:spPr>
          <p:txBody>
            <a:bodyPr/>
            <a:p>
              <a:endParaRPr lang="zh-CN" altLang="en-US"/>
            </a:p>
          </p:txBody>
        </p:sp>
      </p:grpSp>
      <p:grpSp>
        <p:nvGrpSpPr>
          <p:cNvPr id="98328" name="ïṣliḍé"/>
          <p:cNvGrpSpPr/>
          <p:nvPr/>
        </p:nvGrpSpPr>
        <p:grpSpPr>
          <a:xfrm>
            <a:off x="6167438" y="5311775"/>
            <a:ext cx="5235575" cy="1162050"/>
            <a:chOff x="1760651" y="1440088"/>
            <a:chExt cx="4015042" cy="1161997"/>
          </a:xfrm>
        </p:grpSpPr>
        <p:sp>
          <p:nvSpPr>
            <p:cNvPr id="98329" name="ïŝḻîḑê"/>
            <p:cNvSpPr/>
            <p:nvPr/>
          </p:nvSpPr>
          <p:spPr>
            <a:xfrm>
              <a:off x="1760651" y="1810138"/>
              <a:ext cx="4015042" cy="791947"/>
            </a:xfrm>
            <a:prstGeom prst="rect">
              <a:avLst/>
            </a:prstGeom>
            <a:noFill/>
            <a:ln w="9525">
              <a:noFill/>
            </a:ln>
          </p:spPr>
          <p:txBody>
            <a:bodyPr wrap="square" lIns="91440" tIns="45720" rIns="91440" bIns="45720" anchor="t" anchorCtr="0"/>
            <a:p>
              <a:pPr>
                <a:lnSpc>
                  <a:spcPct val="120000"/>
                </a:lnSpc>
              </a:pPr>
              <a:r>
                <a:rPr lang="zh-CN" altLang="en-US" sz="1400" b="0" dirty="0">
                  <a:solidFill>
                    <a:srgbClr val="404040"/>
                  </a:solidFill>
                  <a:latin typeface="微软雅黑" panose="020B0503020204020204" charset="-122"/>
                  <a:ea typeface="微软雅黑" panose="020B0503020204020204" charset="-122"/>
                </a:rPr>
                <a:t>正常情况下，瞳孔对光反射灵敏，在光亮处瞳孔收缩，昏暗处瞳孔扩大。</a:t>
              </a:r>
              <a:endParaRPr lang="zh-CN" altLang="en-US" sz="1400" b="0" dirty="0">
                <a:solidFill>
                  <a:srgbClr val="404040"/>
                </a:solidFill>
                <a:latin typeface="微软雅黑" panose="020B0503020204020204" charset="-122"/>
                <a:ea typeface="微软雅黑" panose="020B0503020204020204" charset="-122"/>
              </a:endParaRPr>
            </a:p>
          </p:txBody>
        </p:sp>
        <p:sp>
          <p:nvSpPr>
            <p:cNvPr id="98330" name="ïṥḷïḍè"/>
            <p:cNvSpPr txBox="1"/>
            <p:nvPr/>
          </p:nvSpPr>
          <p:spPr>
            <a:xfrm>
              <a:off x="1760651" y="1440088"/>
              <a:ext cx="3926415" cy="441960"/>
            </a:xfrm>
            <a:prstGeom prst="rect">
              <a:avLst/>
            </a:prstGeom>
            <a:noFill/>
            <a:ln w="9525">
              <a:noFill/>
            </a:ln>
          </p:spPr>
          <p:txBody>
            <a:bodyPr wrap="square" lIns="91440" tIns="45720" rIns="91440" bIns="45720" anchor="ctr" anchorCtr="0"/>
            <a:p>
              <a:r>
                <a:rPr lang="zh-CN" altLang="en-US" sz="1600" b="1" dirty="0">
                  <a:solidFill>
                    <a:srgbClr val="404040"/>
                  </a:solidFill>
                  <a:latin typeface="微软雅黑" panose="020B0503020204020204" charset="-122"/>
                  <a:ea typeface="微软雅黑" panose="020B0503020204020204" charset="-122"/>
                </a:rPr>
                <a:t>3. 对光反射</a:t>
              </a:r>
              <a:endParaRPr lang="zh-CN" altLang="en-US" sz="1600" b="1" dirty="0">
                <a:solidFill>
                  <a:srgbClr val="404040"/>
                </a:solidFill>
                <a:latin typeface="微软雅黑" panose="020B0503020204020204" charset="-122"/>
                <a:ea typeface="微软雅黑" panose="020B0503020204020204" charset="-122"/>
              </a:endParaRPr>
            </a:p>
          </p:txBody>
        </p:sp>
      </p:grpSp>
      <p:cxnSp>
        <p:nvCxnSpPr>
          <p:cNvPr id="7" name="直接连接符 6"/>
          <p:cNvCxnSpPr/>
          <p:nvPr/>
        </p:nvCxnSpPr>
        <p:spPr>
          <a:xfrm>
            <a:off x="6307138" y="3389313"/>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307138" y="5149850"/>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307138" y="6454775"/>
            <a:ext cx="484028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3" name="Title 6"/>
          <p:cNvSpPr txBox="1"/>
          <p:nvPr>
            <p:custDataLst>
              <p:tags r:id="rId1"/>
            </p:custDataLst>
          </p:nvPr>
        </p:nvSpPr>
        <p:spPr>
          <a:xfrm>
            <a:off x="193942" y="58649"/>
            <a:ext cx="272288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一、病情观察</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8845" y="1068705"/>
            <a:ext cx="6470015" cy="398780"/>
          </a:xfrm>
          <a:prstGeom prst="rect">
            <a:avLst/>
          </a:prstGeom>
          <a:noFill/>
        </p:spPr>
        <p:txBody>
          <a:bodyPr wrap="square" rtlCol="0">
            <a:spAutoFit/>
          </a:bodyPr>
          <a:p>
            <a:r>
              <a:rPr lang="zh-CN" altLang="en-US" sz="2000" b="1">
                <a:solidFill>
                  <a:srgbClr val="2E75B6"/>
                </a:solidFill>
                <a:latin typeface="微软雅黑" panose="020B0503020204020204" charset="-122"/>
                <a:ea typeface="微软雅黑" panose="020B0503020204020204" charset="-122"/>
              </a:rPr>
              <a:t>（三）瞳孔</a:t>
            </a:r>
            <a:endParaRPr lang="zh-CN" altLang="en-US" sz="2000" b="1">
              <a:solidFill>
                <a:srgbClr val="2E75B6"/>
              </a:solidFill>
              <a:latin typeface="微软雅黑" panose="020B0503020204020204" charset="-122"/>
              <a:ea typeface="微软雅黑" panose="020B0503020204020204" charset="-122"/>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77_1*l_h_i*1_2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00.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 name="KSO_WM_UNIT_DIAGRAM_SCHEMECOLOR_ID"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ags/tag104.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08.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1.xml><?xml version="1.0" encoding="utf-8"?>
<p:tagLst xmlns:p="http://schemas.openxmlformats.org/presentationml/2006/main">
  <p:tag name="KSO_WM_UNIT_ISCONTENTSTITLE" val="0"/>
  <p:tag name="KSO_WM_UNIT_PRESET_TEXT" val="紧急且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77_1*l_h_a*1_2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14.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117.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BEAUTIFY_FLAG" val="#wm#"/>
  <p:tag name="KSO_WM_TEMPLATE_CATEGORY" val="custom"/>
  <p:tag name="KSO_WM_TEMPLATE_INDEX" val="20191204"/>
  <p:tag name="KSO_WM_SLIDE_ITEM_CNT" val="8"/>
  <p:tag name="KSO_WM_SPECIAL_SOURCE" val="bdnull"/>
</p:tagLst>
</file>

<file path=ppt/tags/tag12.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77_1*l_h_f*1_2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77_1*l_h_i*1_3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PRESET_TEXT" val="不紧急不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77_1*l_h_a*1_3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77_1*l_h_f*1_3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77_1*l_h_i*1_4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PRESET_TEXT" val="不紧急但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77_1*l_h_a*1_4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77_1*l_h_f*1_4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4.xml><?xml version="1.0" encoding="utf-8"?>
<p:tagLst xmlns:p="http://schemas.openxmlformats.org/presentationml/2006/main">
  <p:tag name="KSO_WM_BEAUTIFY_FLAG" val="#wm#"/>
  <p:tag name="KSO_WM_TEMPLATE_CATEGORY" val="custom"/>
  <p:tag name="KSO_WM_TEMPLATE_INDEX" val="20191204"/>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BEAUTIFY_FLAG" val="#wm#"/>
  <p:tag name="KSO_WM_TEMPLATE_CATEGORY" val="custom"/>
  <p:tag name="KSO_WM_TEMPLATE_INDEX" val="2020261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77_1*l_i*1_1"/>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77_1*l_i*1_2"/>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6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6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6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77_1*l_h_i*1_1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7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75.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8.xml><?xml version="1.0" encoding="utf-8"?>
<p:tagLst xmlns:p="http://schemas.openxmlformats.org/presentationml/2006/main">
  <p:tag name="KSO_WM_UNIT_ISCONTENTSTITLE" val="0"/>
  <p:tag name="KSO_WM_UNIT_PRESET_TEXT" val="紧急不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77_1*l_h_a*1_1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 name="KSO_WM_UNIT_DIAGRAM_SCHEMECOLOR_ID"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88.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9.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77_1*l_h_f*1_1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92.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96.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7235</Words>
  <Application>WPS 演示</Application>
  <PresentationFormat>自定义</PresentationFormat>
  <Paragraphs>481</Paragraphs>
  <Slides>44</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44</vt:i4>
      </vt:variant>
    </vt:vector>
  </HeadingPairs>
  <TitlesOfParts>
    <vt:vector size="59" baseType="lpstr">
      <vt:lpstr>Arial</vt:lpstr>
      <vt:lpstr>宋体</vt:lpstr>
      <vt:lpstr>Wingdings</vt:lpstr>
      <vt:lpstr>黑体</vt:lpstr>
      <vt:lpstr>微软雅黑</vt:lpstr>
      <vt:lpstr>华文细黑</vt:lpstr>
      <vt:lpstr>字魂70号-灵悦黑体</vt:lpstr>
      <vt:lpstr>Segoe UI</vt:lpstr>
      <vt:lpstr>Calibri</vt:lpstr>
      <vt:lpstr>Wingdings</vt:lpstr>
      <vt:lpstr>Arial Unicode MS</vt:lpstr>
      <vt:lpstr>隶书</vt:lpstr>
      <vt:lpstr>Open Sans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362</cp:revision>
  <dcterms:created xsi:type="dcterms:W3CDTF">2019-11-11T13:37:00Z</dcterms:created>
  <dcterms:modified xsi:type="dcterms:W3CDTF">2022-03-01T06:49:50Z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